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0.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1.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2.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2.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3.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22" r:id="rId12"/>
    <p:sldMasterId id="2147484941" r:id="rId13"/>
    <p:sldMasterId id="2147484960" r:id="rId14"/>
    <p:sldMasterId id="2147484983" r:id="rId15"/>
  </p:sldMasterIdLst>
  <p:notesMasterIdLst>
    <p:notesMasterId r:id="rId91"/>
  </p:notesMasterIdLst>
  <p:handoutMasterIdLst>
    <p:handoutMasterId r:id="rId92"/>
  </p:handoutMasterIdLst>
  <p:sldIdLst>
    <p:sldId id="423" r:id="rId16"/>
    <p:sldId id="605" r:id="rId17"/>
    <p:sldId id="598" r:id="rId18"/>
    <p:sldId id="589" r:id="rId19"/>
    <p:sldId id="600" r:id="rId20"/>
    <p:sldId id="599" r:id="rId21"/>
    <p:sldId id="601" r:id="rId22"/>
    <p:sldId id="481" r:id="rId23"/>
    <p:sldId id="482" r:id="rId24"/>
    <p:sldId id="483" r:id="rId25"/>
    <p:sldId id="484" r:id="rId26"/>
    <p:sldId id="485" r:id="rId27"/>
    <p:sldId id="486" r:id="rId28"/>
    <p:sldId id="293" r:id="rId29"/>
    <p:sldId id="404" r:id="rId30"/>
    <p:sldId id="405" r:id="rId31"/>
    <p:sldId id="406" r:id="rId32"/>
    <p:sldId id="431" r:id="rId33"/>
    <p:sldId id="432" r:id="rId34"/>
    <p:sldId id="584" r:id="rId35"/>
    <p:sldId id="585" r:id="rId36"/>
    <p:sldId id="488" r:id="rId37"/>
    <p:sldId id="489" r:id="rId38"/>
    <p:sldId id="592" r:id="rId39"/>
    <p:sldId id="490" r:id="rId40"/>
    <p:sldId id="593" r:id="rId41"/>
    <p:sldId id="454" r:id="rId42"/>
    <p:sldId id="594" r:id="rId43"/>
    <p:sldId id="630" r:id="rId44"/>
    <p:sldId id="631" r:id="rId45"/>
    <p:sldId id="632" r:id="rId46"/>
    <p:sldId id="636" r:id="rId47"/>
    <p:sldId id="637" r:id="rId48"/>
    <p:sldId id="633" r:id="rId49"/>
    <p:sldId id="456" r:id="rId50"/>
    <p:sldId id="455" r:id="rId51"/>
    <p:sldId id="457" r:id="rId52"/>
    <p:sldId id="458" r:id="rId53"/>
    <p:sldId id="459" r:id="rId54"/>
    <p:sldId id="602" r:id="rId55"/>
    <p:sldId id="606" r:id="rId56"/>
    <p:sldId id="607" r:id="rId57"/>
    <p:sldId id="608" r:id="rId58"/>
    <p:sldId id="603" r:id="rId59"/>
    <p:sldId id="609" r:id="rId60"/>
    <p:sldId id="612" r:id="rId61"/>
    <p:sldId id="610" r:id="rId62"/>
    <p:sldId id="613" r:id="rId63"/>
    <p:sldId id="614" r:id="rId64"/>
    <p:sldId id="634" r:id="rId65"/>
    <p:sldId id="635" r:id="rId66"/>
    <p:sldId id="611" r:id="rId67"/>
    <p:sldId id="619" r:id="rId68"/>
    <p:sldId id="559" r:id="rId69"/>
    <p:sldId id="560" r:id="rId70"/>
    <p:sldId id="561" r:id="rId71"/>
    <p:sldId id="562" r:id="rId72"/>
    <p:sldId id="563" r:id="rId73"/>
    <p:sldId id="564" r:id="rId74"/>
    <p:sldId id="565" r:id="rId75"/>
    <p:sldId id="566" r:id="rId76"/>
    <p:sldId id="567" r:id="rId77"/>
    <p:sldId id="568" r:id="rId78"/>
    <p:sldId id="569" r:id="rId79"/>
    <p:sldId id="570" r:id="rId80"/>
    <p:sldId id="571" r:id="rId81"/>
    <p:sldId id="624" r:id="rId82"/>
    <p:sldId id="627" r:id="rId83"/>
    <p:sldId id="628" r:id="rId84"/>
    <p:sldId id="629" r:id="rId85"/>
    <p:sldId id="494" r:id="rId86"/>
    <p:sldId id="615" r:id="rId87"/>
    <p:sldId id="616" r:id="rId88"/>
    <p:sldId id="617" r:id="rId89"/>
    <p:sldId id="618" r:id="rId9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605"/>
            <p14:sldId id="598"/>
            <p14:sldId id="589"/>
            <p14:sldId id="600"/>
            <p14:sldId id="599"/>
          </p14:sldIdLst>
        </p14:section>
        <p14:section name="Todo App" id="{AD537473-367B-074B-BE67-70FFA3EE4154}">
          <p14:sldIdLst>
            <p14:sldId id="601"/>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630"/>
            <p14:sldId id="631"/>
            <p14:sldId id="632"/>
            <p14:sldId id="636"/>
            <p14:sldId id="637"/>
            <p14:sldId id="633"/>
            <p14:sldId id="456"/>
            <p14:sldId id="455"/>
            <p14:sldId id="457"/>
            <p14:sldId id="458"/>
            <p14:sldId id="459"/>
            <p14:sldId id="602"/>
            <p14:sldId id="606"/>
            <p14:sldId id="607"/>
            <p14:sldId id="608"/>
            <p14:sldId id="603"/>
            <p14:sldId id="609"/>
            <p14:sldId id="612"/>
            <p14:sldId id="610"/>
            <p14:sldId id="613"/>
            <p14:sldId id="614"/>
            <p14:sldId id="634"/>
            <p14:sldId id="635"/>
            <p14:sldId id="611"/>
            <p14:sldId id="619"/>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624"/>
            <p14:sldId id="627"/>
            <p14:sldId id="628"/>
            <p14:sldId id="629"/>
            <p14:sldId id="494"/>
            <p14:sldId id="615"/>
            <p14:sldId id="616"/>
            <p14:sldId id="617"/>
            <p14:sldId id="6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FFB900"/>
    <a:srgbClr val="FFFFFF"/>
    <a:srgbClr val="002050"/>
    <a:srgbClr val="0078D7"/>
    <a:srgbClr val="000000"/>
    <a:srgbClr val="FF8C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43" autoAdjust="0"/>
    <p:restoredTop sz="94715"/>
  </p:normalViewPr>
  <p:slideViewPr>
    <p:cSldViewPr snapToGrid="0">
      <p:cViewPr varScale="1">
        <p:scale>
          <a:sx n="150" d="100"/>
          <a:sy n="150" d="100"/>
        </p:scale>
        <p:origin x="672" y="168"/>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slide" Target="slides/slide74.xml"/><Relationship Id="rId16" Type="http://schemas.openxmlformats.org/officeDocument/2006/relationships/slide" Target="slides/slide1.xml"/><Relationship Id="rId11" Type="http://schemas.openxmlformats.org/officeDocument/2006/relationships/slideMaster" Target="slideMasters/slideMaster9.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5" Type="http://schemas.openxmlformats.org/officeDocument/2006/relationships/slideMaster" Target="slideMasters/slideMaster3.xml"/><Relationship Id="rId90" Type="http://schemas.openxmlformats.org/officeDocument/2006/relationships/slide" Target="slides/slide75.xml"/><Relationship Id="rId95" Type="http://schemas.openxmlformats.org/officeDocument/2006/relationships/viewProps" Target="viewProps.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80" Type="http://schemas.openxmlformats.org/officeDocument/2006/relationships/slide" Target="slides/slide65.xml"/><Relationship Id="rId85" Type="http://schemas.openxmlformats.org/officeDocument/2006/relationships/slide" Target="slides/slide70.xml"/><Relationship Id="rId3" Type="http://schemas.openxmlformats.org/officeDocument/2006/relationships/slideMaster" Target="slideMasters/slideMaster1.xml"/><Relationship Id="rId12" Type="http://schemas.openxmlformats.org/officeDocument/2006/relationships/slideMaster" Target="slideMasters/slideMaster10.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slide" Target="slides/slide73.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4.xml"/><Relationship Id="rId15" Type="http://schemas.openxmlformats.org/officeDocument/2006/relationships/slideMaster" Target="slideMasters/slideMaster13.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8.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openxmlformats.org/officeDocument/2006/relationships/presProps" Target="presProps.xml"/><Relationship Id="rId4" Type="http://schemas.openxmlformats.org/officeDocument/2006/relationships/slideMaster" Target="slideMasters/slideMaster2.xml"/><Relationship Id="rId9" Type="http://schemas.openxmlformats.org/officeDocument/2006/relationships/slideMaster" Target="slideMasters/slideMaster7.xml"/><Relationship Id="rId13" Type="http://schemas.openxmlformats.org/officeDocument/2006/relationships/slideMaster" Target="slideMasters/slideMaster11.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tableStyles" Target="tableStyles.xml"/><Relationship Id="rId7" Type="http://schemas.openxmlformats.org/officeDocument/2006/relationships/slideMaster" Target="slideMasters/slideMaster5.xml"/><Relationship Id="rId71" Type="http://schemas.openxmlformats.org/officeDocument/2006/relationships/slide" Target="slides/slide56.xml"/><Relationship Id="rId92"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2.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8" Type="http://schemas.openxmlformats.org/officeDocument/2006/relationships/slideMaster" Target="slideMasters/slideMaster6.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9/26/18 11:05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9/26/18 11:05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9/26/18 11:05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9/26/18 11:05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9/26/18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15</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16</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9/26/18 11:05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9/26/18 11:05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9/26/18 11:05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9/26/18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9/26/18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9/26/18 11:05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9/26/18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9/26/18 11:05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9/26/18 11:05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9/26/18 11:05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AKS IS NOT “Azure Kubernetes Service”</a:t>
            </a:r>
          </a:p>
          <a:p>
            <a:r>
              <a:rPr lang="en-US"/>
              <a:t>Reference the history in ACS</a:t>
            </a:r>
          </a:p>
          <a:p>
            <a:r>
              <a:rPr lang="en-US"/>
              <a:t>Becoming a Kubernetes centric service. Docker and </a:t>
            </a:r>
            <a:r>
              <a:rPr lang="en-US" err="1"/>
              <a:t>Mesos</a:t>
            </a:r>
            <a:r>
              <a:rPr lang="en-US"/>
              <a:t> will eventually be more Azure Marketplace offerings</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9/26/18 11:05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29</a:t>
            </a:fld>
            <a:endParaRPr lang="en-US" altLang="en-US" sz="1800" kern="0">
              <a:solidFill>
                <a:sysClr val="windowText" lastClr="000000"/>
              </a:solidFill>
            </a:endParaRPr>
          </a:p>
        </p:txBody>
      </p:sp>
    </p:spTree>
    <p:extLst>
      <p:ext uri="{BB962C8B-B14F-4D97-AF65-F5344CB8AC3E}">
        <p14:creationId xmlns:p14="http://schemas.microsoft.com/office/powerpoint/2010/main" val="376848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9/26/18 11:05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30</a:t>
            </a:fld>
            <a:endParaRPr lang="en-US" altLang="en-US" sz="1800" kern="0">
              <a:solidFill>
                <a:sysClr val="windowText" lastClr="000000"/>
              </a:solidFill>
            </a:endParaRPr>
          </a:p>
        </p:txBody>
      </p:sp>
    </p:spTree>
    <p:extLst>
      <p:ext uri="{BB962C8B-B14F-4D97-AF65-F5344CB8AC3E}">
        <p14:creationId xmlns:p14="http://schemas.microsoft.com/office/powerpoint/2010/main" val="244942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9/26/18 11:05 AM</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778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defTabSz="914400">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D18B56EA-E28F-4F92-9F16-7A6F2501B303}" type="datetime8">
              <a:rPr lang="en-US" smtClean="0">
                <a:solidFill>
                  <a:prstClr val="black"/>
                </a:solidFill>
                <a:latin typeface="Calibri" panose="020F0502020204030204"/>
              </a:rPr>
              <a:pPr defTabSz="914400">
                <a:defRPr/>
              </a:pPr>
              <a:t>9/26/18 11:05 AM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mtClean="0">
                <a:solidFill>
                  <a:prstClr val="black"/>
                </a:solidFill>
                <a:latin typeface="Calibri" panose="020F0502020204030204"/>
              </a:rPr>
              <a:pPr defTabSz="914400">
                <a:defRPr/>
              </a:pPr>
              <a:t>32</a:t>
            </a:fld>
            <a:endParaRPr lang="en-US">
              <a:solidFill>
                <a:prstClr val="black"/>
              </a:solidFill>
              <a:latin typeface="Calibri" panose="020F0502020204030204"/>
            </a:endParaRPr>
          </a:p>
        </p:txBody>
      </p:sp>
    </p:spTree>
    <p:extLst>
      <p:ext uri="{BB962C8B-B14F-4D97-AF65-F5344CB8AC3E}">
        <p14:creationId xmlns:p14="http://schemas.microsoft.com/office/powerpoint/2010/main" val="191924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33</a:t>
            </a:fld>
            <a:endParaRPr lang="en-US">
              <a:solidFill>
                <a:prstClr val="black"/>
              </a:solidFill>
              <a:latin typeface="Calibri" panose="020F0502020204030204"/>
            </a:endParaRPr>
          </a:p>
        </p:txBody>
      </p:sp>
    </p:spTree>
    <p:extLst>
      <p:ext uri="{BB962C8B-B14F-4D97-AF65-F5344CB8AC3E}">
        <p14:creationId xmlns:p14="http://schemas.microsoft.com/office/powerpoint/2010/main" val="436537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9/26/18 11:05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4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9/26/18 11:05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9/26/18 11:05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9/26/18 11:05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9/26/18 11:05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9/26/18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9/26/18 11:05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9/26/18 11:05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9/26/18 11:05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9/26/18 11:05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9/26/18 11:05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10DC2-5718-3743-B1C1-024F8A92D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894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Draft is an open source tool.</a:t>
            </a:r>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68</a:t>
            </a:fld>
            <a:endParaRPr lang="en-US">
              <a:solidFill>
                <a:prstClr val="black"/>
              </a:solidFill>
              <a:latin typeface="Calibri" panose="020F0502020204030204"/>
            </a:endParaRPr>
          </a:p>
        </p:txBody>
      </p:sp>
    </p:spTree>
    <p:extLst>
      <p:ext uri="{BB962C8B-B14F-4D97-AF65-F5344CB8AC3E}">
        <p14:creationId xmlns:p14="http://schemas.microsoft.com/office/powerpoint/2010/main" val="711254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1164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Hindi for kayak</a:t>
            </a:r>
          </a:p>
        </p:txBody>
      </p:sp>
    </p:spTree>
    <p:extLst>
      <p:ext uri="{BB962C8B-B14F-4D97-AF65-F5344CB8AC3E}">
        <p14:creationId xmlns:p14="http://schemas.microsoft.com/office/powerpoint/2010/main" val="12431250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a:defRPr/>
            </a:pPr>
            <a:r>
              <a:rPr lang="en-CA" dirty="0"/>
              <a:t>What is a digital product studio? It’s a studio that combines capabilities - such as strategy, design, engineering and cognitive analytics – and talent to bring your product to life. </a:t>
            </a:r>
          </a:p>
          <a:p>
            <a:pPr>
              <a:defRPr/>
            </a:pPr>
            <a:r>
              <a:rPr lang="en-CA" dirty="0"/>
              <a:t>“</a:t>
            </a:r>
            <a:r>
              <a:rPr lang="en-CA" sz="1200" dirty="0">
                <a:latin typeface="+mn-lt"/>
              </a:rPr>
              <a:t>The Digital Product Studio focuses on putting work of the highest possible quality and standard into the world.” https://blog.marvelapp.com/state-of-the-digital-nation-2016/#chapter-four-future-perspective</a:t>
            </a:r>
            <a:endParaRPr lang="en-US" dirty="0"/>
          </a:p>
          <a:p>
            <a:pPr>
              <a:defRPr/>
            </a:pPr>
            <a:endParaRPr lang="en-US" dirty="0"/>
          </a:p>
          <a:p>
            <a:pPr>
              <a:defRPr/>
            </a:pPr>
            <a:r>
              <a:rPr lang="en-US" dirty="0"/>
              <a:t>Select additional clients:</a:t>
            </a:r>
          </a:p>
          <a:p>
            <a:pPr marL="171450" indent="-171450">
              <a:buFont typeface="Arial"/>
              <a:buChar char="•"/>
              <a:defRPr/>
            </a:pPr>
            <a:r>
              <a:rPr lang="en-US" dirty="0" err="1"/>
              <a:t>Bioventus</a:t>
            </a:r>
            <a:r>
              <a:rPr lang="en-US" dirty="0"/>
              <a:t> </a:t>
            </a:r>
          </a:p>
          <a:p>
            <a:pPr marL="171450" indent="-171450">
              <a:buFont typeface="Arial"/>
              <a:buChar char="•"/>
              <a:defRPr/>
            </a:pPr>
            <a:r>
              <a:rPr lang="en-US" dirty="0"/>
              <a:t>Canadian Tire </a:t>
            </a:r>
          </a:p>
          <a:p>
            <a:pPr marL="171450" indent="-171450">
              <a:buFont typeface="Arial"/>
              <a:buChar char="•"/>
              <a:defRPr/>
            </a:pPr>
            <a:r>
              <a:rPr lang="en-US" dirty="0"/>
              <a:t>HVR</a:t>
            </a:r>
          </a:p>
          <a:p>
            <a:pPr marL="171450" indent="-171450">
              <a:buFont typeface="Arial"/>
              <a:buChar char="•"/>
              <a:defRPr/>
            </a:pPr>
            <a:r>
              <a:rPr lang="en-US" dirty="0"/>
              <a:t>Loyalty One</a:t>
            </a:r>
          </a:p>
          <a:p>
            <a:pPr marL="171450" indent="-171450">
              <a:buFont typeface="Arial"/>
              <a:buChar char="•"/>
              <a:defRPr/>
            </a:pPr>
            <a:r>
              <a:rPr lang="en-US" dirty="0"/>
              <a:t>Rogers</a:t>
            </a:r>
          </a:p>
          <a:p>
            <a:pPr marL="171450" indent="-171450">
              <a:buFont typeface="Arial"/>
              <a:buChar char="•"/>
              <a:defRPr/>
            </a:pPr>
            <a:r>
              <a:rPr lang="en-US" dirty="0"/>
              <a:t>TMACC</a:t>
            </a:r>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BF4CA867-B973-B944-A086-0A2611473590}" type="slidenum">
              <a:rPr lang="en-US" altLang="en-US">
                <a:solidFill>
                  <a:srgbClr val="000000"/>
                </a:solidFill>
                <a:latin typeface="Segoe UI" charset="0"/>
              </a:rPr>
              <a:pPr defTabSz="931863" fontAlgn="base">
                <a:spcBef>
                  <a:spcPct val="0"/>
                </a:spcBef>
                <a:spcAft>
                  <a:spcPct val="0"/>
                </a:spcAft>
              </a:pPr>
              <a:t>72</a:t>
            </a:fld>
            <a:endParaRPr lang="en-US" altLang="en-US">
              <a:solidFill>
                <a:srgbClr val="000000"/>
              </a:solidFill>
              <a:latin typeface="Segoe UI" charset="0"/>
            </a:endParaRPr>
          </a:p>
        </p:txBody>
      </p:sp>
    </p:spTree>
    <p:extLst>
      <p:ext uri="{BB962C8B-B14F-4D97-AF65-F5344CB8AC3E}">
        <p14:creationId xmlns:p14="http://schemas.microsoft.com/office/powerpoint/2010/main" val="1954703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latin typeface="Segoe UI Light"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5AAB3A91-5670-014A-9F94-87865B4CD826}" type="slidenum">
              <a:rPr lang="en-US" altLang="en-US">
                <a:latin typeface="Segoe UI" charset="0"/>
              </a:rPr>
              <a:pPr defTabSz="931863" fontAlgn="base">
                <a:spcBef>
                  <a:spcPct val="0"/>
                </a:spcBef>
                <a:spcAft>
                  <a:spcPct val="0"/>
                </a:spcAft>
              </a:pPr>
              <a:t>73</a:t>
            </a:fld>
            <a:endParaRPr lang="en-US" altLang="en-US">
              <a:latin typeface="Segoe UI" charset="0"/>
            </a:endParaRPr>
          </a:p>
        </p:txBody>
      </p:sp>
    </p:spTree>
    <p:extLst>
      <p:ext uri="{BB962C8B-B14F-4D97-AF65-F5344CB8AC3E}">
        <p14:creationId xmlns:p14="http://schemas.microsoft.com/office/powerpoint/2010/main" val="9659451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r>
              <a:rPr lang="en-CA" altLang="en-US" sz="1200" b="1">
                <a:latin typeface="Calibri" charset="0"/>
              </a:rPr>
              <a:t>Architech vocabulary should include the following:</a:t>
            </a:r>
            <a:endParaRPr lang="en-US" altLang="en-US" sz="1200">
              <a:latin typeface="Calibri" charset="0"/>
            </a:endParaRPr>
          </a:p>
          <a:p>
            <a:r>
              <a:rPr lang="en-CA" altLang="en-US" sz="1200" b="1" i="1">
                <a:latin typeface="Calibri" charset="0"/>
              </a:rPr>
              <a:t>Architech key words:</a:t>
            </a:r>
            <a:r>
              <a:rPr lang="en-CA" altLang="en-US" sz="1200">
                <a:latin typeface="Calibri" charset="0"/>
              </a:rPr>
              <a:t> fast, scalable, resilient, market-tested, agile, reliable</a:t>
            </a:r>
            <a:endParaRPr lang="en-US" altLang="en-US" sz="1200">
              <a:latin typeface="Calibri" charset="0"/>
            </a:endParaRPr>
          </a:p>
          <a:p>
            <a:r>
              <a:rPr lang="en-CA" altLang="en-US" sz="1200" b="1" i="1">
                <a:latin typeface="Calibri" charset="0"/>
              </a:rPr>
              <a:t>Application:</a:t>
            </a:r>
            <a:r>
              <a:rPr lang="en-CA" altLang="en-US" sz="1200">
                <a:latin typeface="Calibri" charset="0"/>
              </a:rPr>
              <a:t> industry proven, lightweight, open-source, developer productive</a:t>
            </a:r>
            <a:endParaRPr lang="en-US" altLang="en-US" sz="1200">
              <a:latin typeface="Calibri" charset="0"/>
            </a:endParaRPr>
          </a:p>
          <a:p>
            <a:r>
              <a:rPr lang="en-CA" altLang="en-US" sz="1200" b="1" i="1">
                <a:latin typeface="Calibri" charset="0"/>
              </a:rPr>
              <a:t>Platform:</a:t>
            </a:r>
            <a:r>
              <a:rPr lang="en-CA" altLang="en-US" sz="1200">
                <a:latin typeface="Calibri" charset="0"/>
              </a:rPr>
              <a:t> dynamic, programmable, elastic, faster, resilient, scalable, repeatable, consistent, on-demand</a:t>
            </a:r>
            <a:endParaRPr lang="en-US" altLang="en-US" sz="1200">
              <a:latin typeface="Calibri" charset="0"/>
            </a:endParaRPr>
          </a:p>
          <a:p>
            <a:r>
              <a:rPr lang="en-CA" altLang="en-US" sz="1200" b="1" i="1">
                <a:latin typeface="Calibri" charset="0"/>
              </a:rPr>
              <a:t>Cloud-Native:</a:t>
            </a:r>
            <a:r>
              <a:rPr lang="en-CA" altLang="en-US" sz="1200">
                <a:latin typeface="Calibri" charset="0"/>
              </a:rPr>
              <a:t> speed, scalable, resilient, pay for what you use, broad network access, reliable</a:t>
            </a:r>
            <a:endParaRPr lang="en-US" altLang="en-US" sz="1200">
              <a:latin typeface="Calibri" charset="0"/>
            </a:endParaRPr>
          </a:p>
          <a:p>
            <a:r>
              <a:rPr lang="en-CA" altLang="en-US" sz="1200" b="1" i="1">
                <a:latin typeface="Calibri" charset="0"/>
              </a:rPr>
              <a:t>Operations and analytics:</a:t>
            </a:r>
            <a:r>
              <a:rPr lang="en-CA" altLang="en-US" sz="1200">
                <a:latin typeface="Calibri" charset="0"/>
              </a:rPr>
              <a:t> enables monitoring, runtime visibility, rapid response, elastic</a:t>
            </a:r>
            <a:endParaRPr lang="en-US" altLang="en-US" sz="1200">
              <a:latin typeface="Calibri" charset="0"/>
            </a:endParaRPr>
          </a:p>
          <a:p>
            <a:r>
              <a:rPr lang="en-CA" altLang="en-US" sz="1200" b="1" i="1">
                <a:latin typeface="Calibri" charset="0"/>
              </a:rPr>
              <a:t>Security:</a:t>
            </a:r>
            <a:r>
              <a:rPr lang="en-CA" altLang="en-US" sz="1200">
                <a:latin typeface="Calibri" charset="0"/>
              </a:rPr>
              <a:t> free of vulnerabilities, responsive, monitor security events, testing</a:t>
            </a:r>
            <a:endParaRPr lang="en-US" altLang="en-US" sz="1200">
              <a:latin typeface="Calibri" charset="0"/>
            </a:endParaRPr>
          </a:p>
          <a:p>
            <a:r>
              <a:rPr lang="en-CA" altLang="en-US" sz="1200" b="1" i="1">
                <a:latin typeface="Calibri" charset="0"/>
              </a:rPr>
              <a:t>Digital transformation: </a:t>
            </a:r>
            <a:r>
              <a:rPr lang="en-CA" altLang="en-US" sz="1200">
                <a:latin typeface="Calibri" charset="0"/>
              </a:rPr>
              <a:t>empower, enable, transform, optimize, enhance, engage, data-drive, predictive, understand</a:t>
            </a:r>
          </a:p>
          <a:p>
            <a:endParaRPr lang="en-CA" altLang="en-US" sz="1200">
              <a:latin typeface="Calibri" charset="0"/>
            </a:endParaRPr>
          </a:p>
          <a:p>
            <a:r>
              <a:rPr lang="en-CA" altLang="en-US" sz="1200" b="1" i="1">
                <a:latin typeface="Calibri" charset="0"/>
              </a:rPr>
              <a:t>Strategy</a:t>
            </a:r>
            <a:r>
              <a:rPr lang="en-CA" altLang="en-US" sz="1200">
                <a:latin typeface="Calibri" charset="0"/>
              </a:rPr>
              <a:t> - Strategy is based on strong validation. It begins with a deep understanding and empathy for your users combined with a number of proven tools and exercises to allow you to rapidly define a core value proposition, business model and product or service vision.</a:t>
            </a:r>
            <a:endParaRPr lang="en-US" altLang="en-US" sz="1200">
              <a:latin typeface="Calibri" charset="0"/>
            </a:endParaRPr>
          </a:p>
          <a:p>
            <a:r>
              <a:rPr lang="en-CA" altLang="en-US" sz="1200" b="1" i="1">
                <a:latin typeface="Calibri" charset="0"/>
              </a:rPr>
              <a:t>Design</a:t>
            </a:r>
            <a:r>
              <a:rPr lang="en-CA" altLang="en-US" sz="1200">
                <a:latin typeface="Calibri" charset="0"/>
              </a:rPr>
              <a:t> - Design brings ideas to life. We apply the best practice of human-centered design to create intelligent solutions that take your products to new heights.</a:t>
            </a:r>
            <a:endParaRPr lang="en-US" altLang="en-US" sz="1200">
              <a:latin typeface="Calibri" charset="0"/>
            </a:endParaRPr>
          </a:p>
          <a:p>
            <a:r>
              <a:rPr lang="en-CA" altLang="en-US" sz="1200" b="1" i="1">
                <a:latin typeface="Calibri" charset="0"/>
              </a:rPr>
              <a:t>CA</a:t>
            </a:r>
            <a:r>
              <a:rPr lang="en-CA" altLang="en-US" sz="1200">
                <a:latin typeface="Calibri" charset="0"/>
              </a:rPr>
              <a:t> - What don't you know that you would like to know? Cognitive analytics give us the unique ability to decipher patterns of behaviour from complex data, allowing us to solve problems previously thought impossible.</a:t>
            </a:r>
            <a:endParaRPr lang="en-US" altLang="en-US" sz="1200">
              <a:latin typeface="Calibri" charset="0"/>
            </a:endParaRPr>
          </a:p>
          <a:p>
            <a:r>
              <a:rPr lang="en-CA" altLang="en-US" sz="1200" b="1" i="1">
                <a:latin typeface="Calibri" charset="0"/>
              </a:rPr>
              <a:t>Engineering</a:t>
            </a:r>
            <a:r>
              <a:rPr lang="en-CA" altLang="en-US" sz="1200">
                <a:latin typeface="Calibri" charset="0"/>
              </a:rPr>
              <a:t> - We leverage engineering methodologies and technologies that enable focusing on what really matters, which is building great applications that are resilient, secure, and scalable, FAST.</a:t>
            </a:r>
          </a:p>
          <a:p>
            <a:endParaRPr lang="en-CA" altLang="en-US" sz="1200">
              <a:latin typeface="Calibri" charset="0"/>
            </a:endParaRPr>
          </a:p>
          <a:p>
            <a:r>
              <a:rPr lang="en-CA" altLang="en-US" sz="1200" b="1">
                <a:latin typeface="Calibri" charset="0"/>
              </a:rPr>
              <a:t>What does it mean to be Agile? </a:t>
            </a:r>
            <a:endParaRPr lang="en-US" altLang="en-US" sz="1200">
              <a:latin typeface="Calibri" charset="0"/>
            </a:endParaRPr>
          </a:p>
          <a:p>
            <a:r>
              <a:rPr lang="en-CA" altLang="en-US" sz="1200">
                <a:latin typeface="Calibri" charset="0"/>
              </a:rPr>
              <a:t>What was missing in many of these organizations is the understanding that Agile is not just a “methodology”. Agile is only possible if you have the engineering capabilities and technologies to enable you to extract the collaborative power of these methodologies.</a:t>
            </a:r>
            <a:endParaRPr lang="en-US" altLang="en-US" sz="1200">
              <a:latin typeface="Calibri" charset="0"/>
            </a:endParaRPr>
          </a:p>
          <a:p>
            <a:r>
              <a:rPr lang="en-CA" altLang="en-US" sz="1200" b="1">
                <a:latin typeface="Calibri" charset="0"/>
              </a:rPr>
              <a:t>Our tech strategy:</a:t>
            </a:r>
            <a:endParaRPr lang="en-US" altLang="en-US" sz="1200">
              <a:latin typeface="Calibri" charset="0"/>
            </a:endParaRPr>
          </a:p>
          <a:p>
            <a:r>
              <a:rPr lang="en-CA" altLang="en-US" sz="1200">
                <a:latin typeface="Calibri" charset="0"/>
              </a:rPr>
              <a:t>Our technology strategy is devised to help our clients build secure, resilient solutions FAST. To ensure focus, mastery, and excellence, we categorize these technologies into 4 stacks: Application, Platform, Analytics, and Operations.</a:t>
            </a:r>
            <a:endParaRPr lang="en-US" altLang="en-US" sz="1200">
              <a:latin typeface="Calibri" charset="0"/>
            </a:endParaRPr>
          </a:p>
          <a:p>
            <a:r>
              <a:rPr lang="en-CA" altLang="en-US" sz="1200">
                <a:latin typeface="Calibri" charset="0"/>
              </a:rPr>
              <a:t>We leverage open-source, cloud native platforms to accelerate delivery and provide value to clients rapidly. </a:t>
            </a:r>
            <a:endParaRPr lang="en-US" altLang="en-US" sz="1200">
              <a:latin typeface="Calibri" charset="0"/>
            </a:endParaRPr>
          </a:p>
          <a:p>
            <a:r>
              <a:rPr lang="en-CA" altLang="en-US" sz="1200">
                <a:latin typeface="Calibri" charset="0"/>
              </a:rPr>
              <a:t>They are: industry leading, market tested, and proven to support applications at scale.  We automate aggressively, from infrastructure, continuous integration/deployment, and runtime monitoring.</a:t>
            </a:r>
            <a:endParaRPr lang="en-US" altLang="en-US" sz="1200">
              <a:latin typeface="Calibri" charset="0"/>
            </a:endParaRPr>
          </a:p>
          <a:p>
            <a:r>
              <a:rPr lang="en-CA" altLang="en-US" sz="1200">
                <a:latin typeface="Calibri" charset="0"/>
              </a:rPr>
              <a:t>Our recommendation is dependent on the complexity of the app and client’s deployment environment. Sample platforms are: Openshift, Docker, Kurbernetes, and more.</a:t>
            </a:r>
            <a:endParaRPr lang="en-US" altLang="en-US" sz="1200">
              <a:latin typeface="Calibri" charset="0"/>
            </a:endParaRPr>
          </a:p>
          <a:p>
            <a:r>
              <a:rPr lang="en-CA" altLang="en-US" sz="1200">
                <a:latin typeface="Calibri" charset="0"/>
              </a:rPr>
              <a:t>Implementing our partner technologies helps clients yield up to a 30% increase in sales-generated revenue. Our Partners include Microsoft, dotCMS, and Redhat.</a:t>
            </a:r>
          </a:p>
          <a:p>
            <a:endParaRPr lang="en-CA" altLang="en-US" sz="1200">
              <a:latin typeface="Calibri" charset="0"/>
            </a:endParaRPr>
          </a:p>
          <a:p>
            <a:pPr eaLnBrk="1" hangingPunct="1">
              <a:lnSpc>
                <a:spcPct val="100000"/>
              </a:lnSpc>
              <a:spcBef>
                <a:spcPct val="0"/>
              </a:spcBef>
              <a:spcAft>
                <a:spcPct val="0"/>
              </a:spcAft>
            </a:pPr>
            <a:r>
              <a:rPr lang="en-CA" altLang="en-US" sz="1200" i="1">
                <a:solidFill>
                  <a:srgbClr val="FFFFFF"/>
                </a:solidFill>
                <a:latin typeface="Roboto Condensed" charset="0"/>
                <a:ea typeface="Roboto Condensed" charset="0"/>
                <a:cs typeface="Roboto Condensed" charset="0"/>
              </a:rPr>
              <a:t>Our technology strategy is devised to help our clients build secure, resilient solutions FAST.</a:t>
            </a:r>
            <a:endParaRPr lang="en-US" altLang="en-US" sz="1200" i="1">
              <a:solidFill>
                <a:srgbClr val="FFFFFF"/>
              </a:solidFill>
              <a:latin typeface="Roboto Condensed" charset="0"/>
              <a:ea typeface="Roboto Condensed" charset="0"/>
              <a:cs typeface="Roboto Condensed" charset="0"/>
            </a:endParaRPr>
          </a:p>
          <a:p>
            <a:endParaRPr lang="en-CA" altLang="en-US">
              <a:latin typeface="Segoe UI Light" charset="0"/>
            </a:endParaRPr>
          </a:p>
          <a:p>
            <a:pPr>
              <a:spcAft>
                <a:spcPts val="400"/>
              </a:spcAft>
              <a:buClr>
                <a:schemeClr val="accent1"/>
              </a:buClr>
            </a:pPr>
            <a:r>
              <a:rPr lang="en-CA" altLang="en-US">
                <a:latin typeface="Segoe UI Light" charset="0"/>
              </a:rPr>
              <a:t>Microsoft:</a:t>
            </a:r>
          </a:p>
          <a:p>
            <a:pPr>
              <a:spcAft>
                <a:spcPts val="400"/>
              </a:spcAft>
              <a:buClr>
                <a:schemeClr val="accent1"/>
              </a:buClr>
              <a:buFontTx/>
              <a:buChar char="•"/>
            </a:pPr>
            <a:r>
              <a:rPr lang="en-CA" altLang="en-US">
                <a:latin typeface="Segoe UI Light" charset="0"/>
              </a:rPr>
              <a:t> </a:t>
            </a:r>
            <a:r>
              <a:rPr lang="en-US" altLang="en-US" sz="1200">
                <a:latin typeface="Roboto Condensed Light" charset="0"/>
                <a:ea typeface="Roboto Condensed Light" charset="0"/>
                <a:cs typeface="Roboto Condensed Light" charset="0"/>
              </a:rPr>
              <a:t>System Integrator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(SI)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Silver Cloud Platform Competency</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&amp; Advanced Analytics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Modern Application Development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Two Time 2016 Microsoft IMPACT Award Winner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Innovation</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on Azure</a:t>
            </a:r>
          </a:p>
          <a:p>
            <a:endParaRPr lang="en-CA" altLang="en-US">
              <a:latin typeface="Segoe UI Light" charset="0"/>
            </a:endParaRPr>
          </a:p>
          <a:p>
            <a:r>
              <a:rPr lang="en-CA" altLang="en-US">
                <a:latin typeface="Segoe UI Light" charset="0"/>
              </a:rPr>
              <a:t>DotCMS: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Only Platinum Partner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in North America</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Full service CMS migration strategies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development</a:t>
            </a:r>
          </a:p>
          <a:p>
            <a:endParaRPr lang="en-CA" altLang="en-US">
              <a:latin typeface="Segoe UI Light" charset="0"/>
            </a:endParaRPr>
          </a:p>
          <a:p>
            <a:r>
              <a:rPr lang="en-CA" altLang="en-US">
                <a:latin typeface="Segoe UI Light" charset="0"/>
              </a:rPr>
              <a:t>RedHat: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Ready Business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Exclusive Middleware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Red Hat certified team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an official Red Hat subscription reseller</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C37C3FE3-E15C-6040-BDE8-6D874AFD9FF0}" type="slidenum">
              <a:rPr lang="en-US" altLang="en-US">
                <a:latin typeface="Segoe UI" charset="0"/>
              </a:rPr>
              <a:pPr defTabSz="931863" fontAlgn="base">
                <a:spcBef>
                  <a:spcPct val="0"/>
                </a:spcBef>
                <a:spcAft>
                  <a:spcPct val="0"/>
                </a:spcAft>
              </a:pPr>
              <a:t>74</a:t>
            </a:fld>
            <a:endParaRPr lang="en-US" altLang="en-US">
              <a:latin typeface="Segoe UI" charset="0"/>
            </a:endParaRPr>
          </a:p>
        </p:txBody>
      </p:sp>
    </p:spTree>
    <p:extLst>
      <p:ext uri="{BB962C8B-B14F-4D97-AF65-F5344CB8AC3E}">
        <p14:creationId xmlns:p14="http://schemas.microsoft.com/office/powerpoint/2010/main" val="8461393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a:lnSpc>
                <a:spcPct val="110000"/>
              </a:lnSpc>
              <a:spcAft>
                <a:spcPts val="1200"/>
              </a:spcAft>
            </a:pPr>
            <a:r>
              <a:rPr lang="en-US" altLang="en-US" sz="1200" b="1">
                <a:latin typeface="Noto Serif" charset="0"/>
                <a:ea typeface="Noto Serif" charset="0"/>
                <a:cs typeface="Noto Serif" charset="0"/>
              </a:rPr>
              <a:t>Our Solutions</a:t>
            </a:r>
          </a:p>
          <a:p>
            <a:pPr>
              <a:lnSpc>
                <a:spcPct val="110000"/>
              </a:lnSpc>
              <a:spcAft>
                <a:spcPts val="1200"/>
              </a:spcAft>
            </a:pPr>
            <a:r>
              <a:rPr lang="en-US" altLang="en-US" sz="1200">
                <a:latin typeface="Noto Serif" charset="0"/>
                <a:ea typeface="Noto Serif" charset="0"/>
                <a:cs typeface="Noto Serif" charset="0"/>
              </a:rPr>
              <a:t>We leverage open-source, cloud native platforms to accelerate delivery and provide value to clients rapidly. They are: industry leading, market tested, and proven to support applications at scale. We automate aggressively, from infrastructure, continuous integration/deployment, and runtime monitoring. Our recommendation is dependent on the complexity of the app and client’s deployment environment.</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Technology to Enable Agile Engineering</a:t>
            </a:r>
          </a:p>
          <a:p>
            <a:pPr>
              <a:lnSpc>
                <a:spcPct val="110000"/>
              </a:lnSpc>
              <a:spcAft>
                <a:spcPts val="1200"/>
              </a:spcAft>
            </a:pPr>
            <a:r>
              <a:rPr lang="en-US" altLang="en-US" sz="1200">
                <a:latin typeface="Noto Serif" charset="0"/>
                <a:ea typeface="Noto Serif" charset="0"/>
                <a:cs typeface="Noto Serif" charset="0"/>
              </a:rPr>
              <a:t>What are the engineering practices and technologies that we employ to deliver resilient, scalable, secure, and easy to change solutions, fast? Well there are many, and to ensure focus, mastery, and excellence, we categorize them into 4 stacks.</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Applications</a:t>
            </a:r>
          </a:p>
          <a:p>
            <a:pPr eaLnBrk="1" hangingPunct="1">
              <a:lnSpc>
                <a:spcPct val="110000"/>
              </a:lnSpc>
              <a:spcBef>
                <a:spcPct val="0"/>
              </a:spcBef>
              <a:spcAft>
                <a:spcPts val="1200"/>
              </a:spcAft>
            </a:pPr>
            <a:r>
              <a:rPr lang="en-US" altLang="en-US" sz="1200">
                <a:latin typeface="Noto Serif" charset="0"/>
                <a:ea typeface="Noto Serif" charset="0"/>
                <a:cs typeface="Noto Serif" charset="0"/>
              </a:rPr>
              <a:t>We work with open-source frameworks that are industry proven, lightweight, and efficient technologies that help us deliver projects faster. They are productive to work with, fast, and scalable. Whether it is mobile, web, CMS, e-commerce, IoT, or the next great application you envision, we focus and leverage technologies that build great applications fast.</a:t>
            </a:r>
          </a:p>
          <a:p>
            <a:pPr eaLnBrk="1" hangingPunct="1">
              <a:lnSpc>
                <a:spcPct val="110000"/>
              </a:lnSpc>
              <a:spcBef>
                <a:spcPct val="0"/>
              </a:spcBef>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Platform</a:t>
            </a:r>
          </a:p>
          <a:p>
            <a:pPr eaLnBrk="1" hangingPunct="1">
              <a:lnSpc>
                <a:spcPct val="100000"/>
              </a:lnSpc>
              <a:spcBef>
                <a:spcPct val="0"/>
              </a:spcBef>
              <a:spcAft>
                <a:spcPct val="0"/>
              </a:spcAft>
            </a:pPr>
            <a:r>
              <a:rPr lang="en-US" altLang="en-US" sz="1200">
                <a:latin typeface="Noto Serif" charset="0"/>
                <a:ea typeface="Noto Serif" charset="0"/>
                <a:cs typeface="Noto Serif" charset="0"/>
              </a:rPr>
              <a:t>The platform technologies support the development, testing, and deployment of the applications we build, FAST. These technologies leverage the dynamic, programmable, elastic capabilities of the cloud to enable our application engineers to focus on building great applications. </a:t>
            </a:r>
            <a:r>
              <a:rPr lang="en-US" altLang="en-US" sz="1200">
                <a:latin typeface="Roboto Condensed Light" charset="0"/>
                <a:ea typeface="Roboto Condensed Light" charset="0"/>
                <a:cs typeface="Roboto Condensed Light" charset="0"/>
              </a:rPr>
              <a:t>This stack enables:</a:t>
            </a:r>
          </a:p>
          <a:p>
            <a:pPr>
              <a:buFontTx/>
              <a:buChar char="•"/>
            </a:pPr>
            <a:r>
              <a:rPr lang="en-US" altLang="en-US" sz="1200">
                <a:latin typeface="Roboto Condensed Light" charset="0"/>
                <a:ea typeface="Roboto Condensed Light" charset="0"/>
                <a:cs typeface="Roboto Condensed Light" charset="0"/>
              </a:rPr>
              <a:t>Provisioning infrastructure in a repeatable, consistent manner on-demand.</a:t>
            </a:r>
          </a:p>
          <a:p>
            <a:pPr>
              <a:buFontTx/>
              <a:buChar char="•"/>
            </a:pPr>
            <a:r>
              <a:rPr lang="en-US" altLang="en-US" sz="1200">
                <a:latin typeface="Roboto Condensed Light" charset="0"/>
                <a:ea typeface="Roboto Condensed Light" charset="0"/>
                <a:cs typeface="Roboto Condensed Light" charset="0"/>
              </a:rPr>
              <a:t>Configured to be the same across all environments to avoid “configuration drift”.</a:t>
            </a:r>
          </a:p>
          <a:p>
            <a:pPr>
              <a:buFontTx/>
              <a:buChar char="•"/>
            </a:pPr>
            <a:r>
              <a:rPr lang="en-US" altLang="en-US" sz="1200">
                <a:latin typeface="Roboto Condensed Light" charset="0"/>
                <a:ea typeface="Roboto Condensed Light" charset="0"/>
                <a:cs typeface="Roboto Condensed Light" charset="0"/>
              </a:rPr>
              <a:t>Continuous integration and deployment of code verified through automated testing.</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Analytics</a:t>
            </a:r>
            <a:endParaRPr lang="en-US" altLang="en-US" sz="1200">
              <a:latin typeface="Roboto Condensed Light" charset="0"/>
              <a:ea typeface="Roboto Condensed Light" charset="0"/>
              <a:cs typeface="Roboto Condensed Light" charset="0"/>
            </a:endParaRPr>
          </a:p>
          <a:p>
            <a:r>
              <a:rPr lang="en-US" altLang="en-US" sz="1200">
                <a:latin typeface="Roboto Condensed Light" charset="0"/>
                <a:ea typeface="Roboto Condensed Light" charset="0"/>
                <a:cs typeface="Roboto Condensed Light" charset="0"/>
              </a:rPr>
              <a:t>The analytics stack and our Data Scientists unlock the data you have today to extract valuable insight. Data is key to driving the innovation cycle as it:</a:t>
            </a:r>
          </a:p>
          <a:p>
            <a:pPr>
              <a:buFontTx/>
              <a:buChar char="•"/>
            </a:pPr>
            <a:r>
              <a:rPr lang="en-US" altLang="en-US" sz="1200">
                <a:latin typeface="Roboto Condensed Light" charset="0"/>
                <a:ea typeface="Roboto Condensed Light" charset="0"/>
                <a:cs typeface="Roboto Condensed Light" charset="0"/>
              </a:rPr>
              <a:t>Provides state-of-the-art machine learning and deep learning algorithms</a:t>
            </a:r>
          </a:p>
          <a:p>
            <a:pPr>
              <a:buFontTx/>
              <a:buChar char="•"/>
            </a:pPr>
            <a:r>
              <a:rPr lang="en-US" altLang="en-US" sz="1200">
                <a:latin typeface="Roboto Condensed Light" charset="0"/>
                <a:ea typeface="Roboto Condensed Light" charset="0"/>
                <a:cs typeface="Roboto Condensed Light" charset="0"/>
              </a:rPr>
              <a:t>Scales to very large data sets and complex models through parallelization</a:t>
            </a:r>
          </a:p>
          <a:p>
            <a:pPr>
              <a:buFontTx/>
              <a:buChar char="•"/>
            </a:pPr>
            <a:r>
              <a:rPr lang="en-US" altLang="en-US" sz="1200">
                <a:latin typeface="Roboto Condensed Light" charset="0"/>
                <a:ea typeface="Roboto Condensed Light" charset="0"/>
                <a:cs typeface="Roboto Condensed Light" charset="0"/>
              </a:rPr>
              <a:t>Supports real time processing</a:t>
            </a:r>
          </a:p>
          <a:p>
            <a:pPr>
              <a:buFontTx/>
              <a:buChar char="•"/>
            </a:pPr>
            <a:r>
              <a:rPr lang="en-US" altLang="en-US" sz="1200">
                <a:latin typeface="Roboto Condensed Light" charset="0"/>
                <a:ea typeface="Roboto Condensed Light" charset="0"/>
                <a:cs typeface="Roboto Condensed Light" charset="0"/>
              </a:rPr>
              <a:t>Integrates with other open sources technologies</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Operations</a:t>
            </a:r>
          </a:p>
          <a:p>
            <a:r>
              <a:rPr lang="en-US" altLang="en-US" sz="1200">
                <a:latin typeface="Roboto Condensed Light" charset="0"/>
                <a:ea typeface="Roboto Condensed Light" charset="0"/>
                <a:cs typeface="Roboto Condensed Light" charset="0"/>
              </a:rPr>
              <a:t>This stack extends to all three of Application, Platform and Analytics stacks.</a:t>
            </a:r>
          </a:p>
          <a:p>
            <a:r>
              <a:rPr lang="en-US" altLang="en-US" sz="1200">
                <a:latin typeface="Roboto Condensed Light" charset="0"/>
                <a:ea typeface="Roboto Condensed Light" charset="0"/>
                <a:cs typeface="Roboto Condensed Light" charset="0"/>
              </a:rPr>
              <a:t>It provides the runtime visibility into the solution to enable application monitoring, and rapid response to potential issues.</a:t>
            </a:r>
          </a:p>
          <a:p>
            <a:r>
              <a:rPr lang="en-US" altLang="en-US" sz="1200">
                <a:latin typeface="Roboto Condensed Light" charset="0"/>
                <a:ea typeface="Roboto Condensed Light" charset="0"/>
                <a:cs typeface="Roboto Condensed Light" charset="0"/>
              </a:rPr>
              <a:t>It creates standards and tools to enable teams to apply engineering practices such as:</a:t>
            </a:r>
          </a:p>
          <a:p>
            <a:pPr>
              <a:buFontTx/>
              <a:buChar char="•"/>
            </a:pPr>
            <a:r>
              <a:rPr lang="en-US" altLang="en-US" sz="1200">
                <a:latin typeface="Roboto Condensed Light" charset="0"/>
                <a:ea typeface="Roboto Condensed Light" charset="0"/>
                <a:cs typeface="Roboto Condensed Light" charset="0"/>
              </a:rPr>
              <a:t>Logs as an Event Stream</a:t>
            </a:r>
          </a:p>
          <a:p>
            <a:pPr>
              <a:buFontTx/>
              <a:buChar char="•"/>
            </a:pPr>
            <a:r>
              <a:rPr lang="en-US" altLang="en-US" sz="1200">
                <a:latin typeface="Roboto Condensed Light" charset="0"/>
                <a:ea typeface="Roboto Condensed Light" charset="0"/>
                <a:cs typeface="Roboto Condensed Light" charset="0"/>
              </a:rPr>
              <a:t>Capture applications and business metrics</a:t>
            </a:r>
          </a:p>
          <a:p>
            <a:pPr>
              <a:buFontTx/>
              <a:buChar char="•"/>
            </a:pPr>
            <a:r>
              <a:rPr lang="en-US" altLang="en-US" sz="1200">
                <a:latin typeface="Roboto Condensed Light" charset="0"/>
                <a:ea typeface="Roboto Condensed Light" charset="0"/>
                <a:cs typeface="Roboto Condensed Light" charset="0"/>
              </a:rPr>
              <a:t>Resilient and measureable MTTR operations</a:t>
            </a:r>
          </a:p>
          <a:p>
            <a:pPr>
              <a:buFontTx/>
              <a:buChar char="•"/>
            </a:pPr>
            <a:r>
              <a:rPr lang="en-US" altLang="en-US" sz="1200">
                <a:latin typeface="Roboto Condensed Light" charset="0"/>
                <a:ea typeface="Roboto Condensed Light" charset="0"/>
                <a:cs typeface="Roboto Condensed Light" charset="0"/>
              </a:rPr>
              <a:t>Quality ALWAYS visibility and mindset</a:t>
            </a:r>
          </a:p>
          <a:p>
            <a:endParaRPr lang="en-US" altLang="en-US" sz="1200">
              <a:latin typeface="Roboto Condensed Light" charset="0"/>
              <a:ea typeface="Roboto Condensed Light" charset="0"/>
              <a:cs typeface="Roboto Condensed Light" charset="0"/>
            </a:endParaRPr>
          </a:p>
          <a:p>
            <a:endParaRPr lang="en-US" altLang="en-US" sz="1200">
              <a:latin typeface="Roboto Condensed Light" charset="0"/>
              <a:ea typeface="Roboto Condensed Light" charset="0"/>
              <a:cs typeface="Roboto Condensed Light"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FFBB96AD-1BC7-4042-9BA7-F7FF419334CF}" type="slidenum">
              <a:rPr lang="en-US" altLang="en-US">
                <a:latin typeface="Segoe UI" charset="0"/>
              </a:rPr>
              <a:pPr defTabSz="931863" fontAlgn="base">
                <a:spcBef>
                  <a:spcPct val="0"/>
                </a:spcBef>
                <a:spcAft>
                  <a:spcPct val="0"/>
                </a:spcAft>
              </a:pPr>
              <a:t>75</a:t>
            </a:fld>
            <a:endParaRPr lang="en-US" altLang="en-US">
              <a:latin typeface="Segoe UI" charset="0"/>
            </a:endParaRPr>
          </a:p>
        </p:txBody>
      </p:sp>
    </p:spTree>
    <p:extLst>
      <p:ext uri="{BB962C8B-B14F-4D97-AF65-F5344CB8AC3E}">
        <p14:creationId xmlns:p14="http://schemas.microsoft.com/office/powerpoint/2010/main" val="300462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9/26/18 11:05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9/26/18 11:05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9/26/18 11:05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9/26/18 11:05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5416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9/26/18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ansition Slide (yellow)">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a:t>Click to edit Master title style</a:t>
            </a:r>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a:t>Click to edit Master text styles</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ransition Slide (teal)">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a:t>Click to edit Master title style</a:t>
            </a:r>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a:t>Click to edit Master text styles</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ransition Slide (red)">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3"/>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a:t>Click to edit Master title style</a:t>
            </a:r>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a:t>Click to edit Master text styles</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 Lines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 Line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Lines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2229506"/>
            <a:ext cx="8389268"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 Line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1762401"/>
            <a:ext cx="8389268"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 Lines Title - 1 Column + photo">
    <p:spTree>
      <p:nvGrpSpPr>
        <p:cNvPr id="1" name=""/>
        <p:cNvGrpSpPr/>
        <p:nvPr/>
      </p:nvGrpSpPr>
      <p:grpSpPr>
        <a:xfrm>
          <a:off x="0" y="0"/>
          <a:ext cx="0" cy="0"/>
          <a:chOff x="0" y="0"/>
          <a:chExt cx="0" cy="0"/>
        </a:xfrm>
      </p:grpSpPr>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2229506"/>
            <a:ext cx="6713506"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1"/>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 Line Title - 1 Column + photo">
    <p:spTree>
      <p:nvGrpSpPr>
        <p:cNvPr id="1" name=""/>
        <p:cNvGrpSpPr/>
        <p:nvPr/>
      </p:nvGrpSpPr>
      <p:grpSpPr>
        <a:xfrm>
          <a:off x="0" y="0"/>
          <a:ext cx="0" cy="0"/>
          <a:chOff x="0" y="0"/>
          <a:chExt cx="0" cy="0"/>
        </a:xfrm>
      </p:grpSpPr>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713583"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1762401"/>
            <a:ext cx="671350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 Lines Title - 2 Column + photo">
    <p:spTree>
      <p:nvGrpSpPr>
        <p:cNvPr id="1" name=""/>
        <p:cNvGrpSpPr/>
        <p:nvPr/>
      </p:nvGrpSpPr>
      <p:grpSpPr>
        <a:xfrm>
          <a:off x="0" y="0"/>
          <a:ext cx="0" cy="0"/>
          <a:chOff x="0" y="0"/>
          <a:chExt cx="0" cy="0"/>
        </a:xfrm>
      </p:grpSpPr>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9" name="Text Placeholder 8"/>
          <p:cNvSpPr>
            <a:spLocks noGrp="1"/>
          </p:cNvSpPr>
          <p:nvPr>
            <p:ph type="body" sz="quarter" idx="10"/>
          </p:nvPr>
        </p:nvSpPr>
        <p:spPr>
          <a:xfrm>
            <a:off x="550829"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p:cNvSpPr>
            <a:spLocks noGrp="1"/>
          </p:cNvSpPr>
          <p:nvPr>
            <p:ph type="body" sz="quarter" idx="11"/>
          </p:nvPr>
        </p:nvSpPr>
        <p:spPr>
          <a:xfrm>
            <a:off x="3947602"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
        <p:nvSpPr>
          <p:cNvPr id="1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Line Title - 2 Columns + photo">
    <p:spTree>
      <p:nvGrpSpPr>
        <p:cNvPr id="1" name=""/>
        <p:cNvGrpSpPr/>
        <p:nvPr/>
      </p:nvGrpSpPr>
      <p:grpSpPr>
        <a:xfrm>
          <a:off x="0" y="0"/>
          <a:ext cx="0" cy="0"/>
          <a:chOff x="0" y="0"/>
          <a:chExt cx="0" cy="0"/>
        </a:xfrm>
      </p:grpSpPr>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638537"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7" name="Text Placeholder 8"/>
          <p:cNvSpPr>
            <a:spLocks noGrp="1"/>
          </p:cNvSpPr>
          <p:nvPr>
            <p:ph type="body" sz="quarter" idx="10"/>
          </p:nvPr>
        </p:nvSpPr>
        <p:spPr>
          <a:xfrm>
            <a:off x="550828" y="1762772"/>
            <a:ext cx="301111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p:cNvSpPr>
            <a:spLocks noGrp="1"/>
          </p:cNvSpPr>
          <p:nvPr>
            <p:ph type="body" sz="quarter" idx="11"/>
          </p:nvPr>
        </p:nvSpPr>
        <p:spPr>
          <a:xfrm>
            <a:off x="3947602" y="1762401"/>
            <a:ext cx="3011193"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 Line Title - Left Content + 2 photos">
    <p:spTree>
      <p:nvGrpSpPr>
        <p:cNvPr id="1" name=""/>
        <p:cNvGrpSpPr/>
        <p:nvPr/>
      </p:nvGrpSpPr>
      <p:grpSpPr>
        <a:xfrm>
          <a:off x="0" y="0"/>
          <a:ext cx="0" cy="0"/>
          <a:chOff x="0" y="0"/>
          <a:chExt cx="0" cy="0"/>
        </a:xfrm>
      </p:grpSpPr>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5661791"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5661791" y="3621970"/>
            <a:ext cx="6547510" cy="3161305"/>
          </a:xfrm>
          <a:prstGeom prst="rect">
            <a:avLst/>
          </a:prstGeom>
        </p:spPr>
        <p:txBody>
          <a:bodyPr/>
          <a:lstStyle/>
          <a:p>
            <a:pPr lvl="0"/>
            <a:endParaRPr lang="en-US" noProof="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Line Title - Left Content + photo">
    <p:spTree>
      <p:nvGrpSpPr>
        <p:cNvPr id="1" name=""/>
        <p:cNvGrpSpPr/>
        <p:nvPr/>
      </p:nvGrpSpPr>
      <p:grpSpPr>
        <a:xfrm>
          <a:off x="0" y="0"/>
          <a:ext cx="0" cy="0"/>
          <a:chOff x="0" y="0"/>
          <a:chExt cx="0" cy="0"/>
        </a:xfrm>
      </p:grpSpPr>
      <p:sp>
        <p:nvSpPr>
          <p:cNvPr id="5" name="Rectangle 4"/>
          <p:cNvSpPr/>
          <p:nvPr userDrawn="1"/>
        </p:nvSpPr>
        <p:spPr>
          <a:xfrm>
            <a:off x="5588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5662513" y="223437"/>
            <a:ext cx="6547510" cy="6550891"/>
          </a:xfrm>
          <a:prstGeom prst="rect">
            <a:avLst/>
          </a:prstGeom>
        </p:spPr>
        <p:txBody>
          <a:bodyPr/>
          <a:lstStyle/>
          <a:p>
            <a:pPr lvl="0"/>
            <a:endParaRPr lang="en-US" noProof="0"/>
          </a:p>
        </p:txBody>
      </p:sp>
      <p:sp>
        <p:nvSpPr>
          <p:cNvPr id="13" name="Text Placeholder 8"/>
          <p:cNvSpPr>
            <a:spLocks noGrp="1"/>
          </p:cNvSpPr>
          <p:nvPr>
            <p:ph type="body" sz="quarter" idx="13"/>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Line Title - Right Content + photo">
    <p:spTree>
      <p:nvGrpSpPr>
        <p:cNvPr id="1" name=""/>
        <p:cNvGrpSpPr/>
        <p:nvPr/>
      </p:nvGrpSpPr>
      <p:grpSpPr>
        <a:xfrm>
          <a:off x="0" y="0"/>
          <a:ext cx="0" cy="0"/>
          <a:chOff x="0" y="0"/>
          <a:chExt cx="0" cy="0"/>
        </a:xfrm>
      </p:grpSpPr>
      <p:sp>
        <p:nvSpPr>
          <p:cNvPr id="5" name="Rectangle 4"/>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6"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223468" y="223437"/>
            <a:ext cx="6547510" cy="6550891"/>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Line Title - RightContent + 2 photos">
    <p:spTree>
      <p:nvGrpSpPr>
        <p:cNvPr id="1" name=""/>
        <p:cNvGrpSpPr/>
        <p:nvPr/>
      </p:nvGrpSpPr>
      <p:grpSpPr>
        <a:xfrm>
          <a:off x="0" y="0"/>
          <a:ext cx="0" cy="0"/>
          <a:chOff x="0" y="0"/>
          <a:chExt cx="0" cy="0"/>
        </a:xfrm>
      </p:grpSpPr>
      <p:sp>
        <p:nvSpPr>
          <p:cNvPr id="6" name="Rectangle 5"/>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9"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223468"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223468" y="3621970"/>
            <a:ext cx="6547510" cy="3161305"/>
          </a:xfrm>
          <a:prstGeom prst="rect">
            <a:avLst/>
          </a:prstGeom>
        </p:spPr>
        <p:txBody>
          <a:bodyPr/>
          <a:lstStyle/>
          <a:p>
            <a:pPr lvl="0"/>
            <a:endParaRPr lang="en-US" noProof="0"/>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Empty with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 Lines Title - Emp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SLIDE TITLE TEXT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85081" y="6502037"/>
            <a:ext cx="976861" cy="128977"/>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78430" y="6235815"/>
            <a:ext cx="83513" cy="128508"/>
          </a:xfrm>
          <a:prstGeom prst="rect">
            <a:avLst/>
          </a:prstGeom>
        </p:spPr>
      </p:pic>
      <p:sp>
        <p:nvSpPr>
          <p:cNvPr id="6" name="Rectangle 5"/>
          <p:cNvSpPr/>
          <p:nvPr userDrawn="1"/>
        </p:nvSpPr>
        <p:spPr>
          <a:xfrm>
            <a:off x="642633" y="1690453"/>
            <a:ext cx="1468875" cy="5874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Tree>
    <p:extLst>
      <p:ext uri="{BB962C8B-B14F-4D97-AF65-F5344CB8AC3E}">
        <p14:creationId xmlns:p14="http://schemas.microsoft.com/office/powerpoint/2010/main" val="14925019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theme" Target="../theme/theme10.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theme" Target="../theme/theme11.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image" Target="../media/image1.emf"/><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10" Type="http://schemas.openxmlformats.org/officeDocument/2006/relationships/slideLayout" Target="../slideLayouts/slideLayout213.xml"/><Relationship Id="rId19" Type="http://schemas.openxmlformats.org/officeDocument/2006/relationships/theme" Target="../theme/theme13.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image" Target="../media/image1.emf"/><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image" Target="../media/image6.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theme" Target="../theme/theme5.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image" Target="../media/image1.emf"/><Relationship Id="rId2" Type="http://schemas.openxmlformats.org/officeDocument/2006/relationships/slideLayout" Target="../slideLayouts/slideLayout94.xml"/><Relationship Id="rId16" Type="http://schemas.openxmlformats.org/officeDocument/2006/relationships/theme" Target="../theme/theme6.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theme" Target="../theme/theme7.xml"/><Relationship Id="rId26" Type="http://schemas.openxmlformats.org/officeDocument/2006/relationships/tags" Target="../tags/tag8.xml"/><Relationship Id="rId39" Type="http://schemas.openxmlformats.org/officeDocument/2006/relationships/tags" Target="../tags/tag21.xml"/><Relationship Id="rId21" Type="http://schemas.openxmlformats.org/officeDocument/2006/relationships/tags" Target="../tags/tag3.xml"/><Relationship Id="rId34" Type="http://schemas.openxmlformats.org/officeDocument/2006/relationships/tags" Target="../tags/tag16.xml"/><Relationship Id="rId42" Type="http://schemas.openxmlformats.org/officeDocument/2006/relationships/tags" Target="../tags/tag24.xml"/><Relationship Id="rId47" Type="http://schemas.openxmlformats.org/officeDocument/2006/relationships/tags" Target="../tags/tag29.xml"/><Relationship Id="rId50" Type="http://schemas.openxmlformats.org/officeDocument/2006/relationships/tags" Target="../tags/tag32.xml"/><Relationship Id="rId55" Type="http://schemas.openxmlformats.org/officeDocument/2006/relationships/tags" Target="../tags/tag37.xml"/><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tags" Target="../tags/tag11.xml"/><Relationship Id="rId11" Type="http://schemas.openxmlformats.org/officeDocument/2006/relationships/slideLayout" Target="../slideLayouts/slideLayout118.xml"/><Relationship Id="rId24" Type="http://schemas.openxmlformats.org/officeDocument/2006/relationships/tags" Target="../tags/tag6.xml"/><Relationship Id="rId32" Type="http://schemas.openxmlformats.org/officeDocument/2006/relationships/tags" Target="../tags/tag14.xml"/><Relationship Id="rId37" Type="http://schemas.openxmlformats.org/officeDocument/2006/relationships/tags" Target="../tags/tag19.xml"/><Relationship Id="rId40" Type="http://schemas.openxmlformats.org/officeDocument/2006/relationships/tags" Target="../tags/tag22.xml"/><Relationship Id="rId45" Type="http://schemas.openxmlformats.org/officeDocument/2006/relationships/tags" Target="../tags/tag27.xml"/><Relationship Id="rId53" Type="http://schemas.openxmlformats.org/officeDocument/2006/relationships/tags" Target="../tags/tag35.xml"/><Relationship Id="rId5" Type="http://schemas.openxmlformats.org/officeDocument/2006/relationships/slideLayout" Target="../slideLayouts/slideLayout112.xml"/><Relationship Id="rId19" Type="http://schemas.openxmlformats.org/officeDocument/2006/relationships/tags" Target="../tags/tag1.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tags" Target="../tags/tag4.xml"/><Relationship Id="rId27" Type="http://schemas.openxmlformats.org/officeDocument/2006/relationships/tags" Target="../tags/tag9.xml"/><Relationship Id="rId30" Type="http://schemas.openxmlformats.org/officeDocument/2006/relationships/tags" Target="../tags/tag12.xml"/><Relationship Id="rId35" Type="http://schemas.openxmlformats.org/officeDocument/2006/relationships/tags" Target="../tags/tag17.xml"/><Relationship Id="rId43" Type="http://schemas.openxmlformats.org/officeDocument/2006/relationships/tags" Target="../tags/tag25.xml"/><Relationship Id="rId48" Type="http://schemas.openxmlformats.org/officeDocument/2006/relationships/tags" Target="../tags/tag30.xml"/><Relationship Id="rId56" Type="http://schemas.openxmlformats.org/officeDocument/2006/relationships/tags" Target="../tags/tag38.xml"/><Relationship Id="rId8" Type="http://schemas.openxmlformats.org/officeDocument/2006/relationships/slideLayout" Target="../slideLayouts/slideLayout115.xml"/><Relationship Id="rId51" Type="http://schemas.openxmlformats.org/officeDocument/2006/relationships/tags" Target="../tags/tag33.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tags" Target="../tags/tag7.xml"/><Relationship Id="rId33" Type="http://schemas.openxmlformats.org/officeDocument/2006/relationships/tags" Target="../tags/tag15.xml"/><Relationship Id="rId38" Type="http://schemas.openxmlformats.org/officeDocument/2006/relationships/tags" Target="../tags/tag20.xml"/><Relationship Id="rId46" Type="http://schemas.openxmlformats.org/officeDocument/2006/relationships/tags" Target="../tags/tag28.xml"/><Relationship Id="rId20" Type="http://schemas.openxmlformats.org/officeDocument/2006/relationships/tags" Target="../tags/tag2.xml"/><Relationship Id="rId41" Type="http://schemas.openxmlformats.org/officeDocument/2006/relationships/tags" Target="../tags/tag23.xml"/><Relationship Id="rId54" Type="http://schemas.openxmlformats.org/officeDocument/2006/relationships/tags" Target="../tags/tag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5" Type="http://schemas.openxmlformats.org/officeDocument/2006/relationships/slideLayout" Target="../slideLayouts/slideLayout122.xml"/><Relationship Id="rId23" Type="http://schemas.openxmlformats.org/officeDocument/2006/relationships/tags" Target="../tags/tag5.xml"/><Relationship Id="rId28" Type="http://schemas.openxmlformats.org/officeDocument/2006/relationships/tags" Target="../tags/tag10.xml"/><Relationship Id="rId36" Type="http://schemas.openxmlformats.org/officeDocument/2006/relationships/tags" Target="../tags/tag18.xml"/><Relationship Id="rId49" Type="http://schemas.openxmlformats.org/officeDocument/2006/relationships/tags" Target="../tags/tag31.xml"/><Relationship Id="rId57" Type="http://schemas.openxmlformats.org/officeDocument/2006/relationships/tags" Target="../tags/tag39.xml"/><Relationship Id="rId10" Type="http://schemas.openxmlformats.org/officeDocument/2006/relationships/slideLayout" Target="../slideLayouts/slideLayout117.xml"/><Relationship Id="rId31" Type="http://schemas.openxmlformats.org/officeDocument/2006/relationships/tags" Target="../tags/tag13.xml"/><Relationship Id="rId44" Type="http://schemas.openxmlformats.org/officeDocument/2006/relationships/tags" Target="../tags/tag26.xml"/><Relationship Id="rId52" Type="http://schemas.openxmlformats.org/officeDocument/2006/relationships/tags" Target="../tags/tag3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theme" Target="../theme/theme8.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2" Type="http://schemas.openxmlformats.org/officeDocument/2006/relationships/slideLayout" Target="../slideLayouts/slideLayout136.xml"/><Relationship Id="rId16" Type="http://schemas.openxmlformats.org/officeDocument/2006/relationships/image" Target="../media/image1.emf"/><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theme" Target="../theme/theme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 id="214748494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45277"/>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 id="2147484935" r:id="rId13"/>
    <p:sldLayoutId id="2147484936" r:id="rId14"/>
    <p:sldLayoutId id="2147484937" r:id="rId15"/>
    <p:sldLayoutId id="2147484938" r:id="rId16"/>
    <p:sldLayoutId id="2147484939" r:id="rId17"/>
  </p:sldLayoutIdLst>
  <p:txStyles>
    <p:titleStyle>
      <a:lvl1pPr algn="ctr" defTabSz="620713" rtl="0" fontAlgn="base">
        <a:spcBef>
          <a:spcPct val="0"/>
        </a:spcBef>
        <a:spcAft>
          <a:spcPct val="0"/>
        </a:spcAft>
        <a:defRPr sz="5900" kern="1200">
          <a:solidFill>
            <a:schemeClr val="tx1"/>
          </a:solidFill>
          <a:latin typeface="+mj-lt"/>
          <a:ea typeface="+mj-ea"/>
          <a:cs typeface="+mj-cs"/>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p:titleStyle>
    <p:bodyStyle>
      <a:lvl1pPr marL="465138" indent="-465138" algn="l" defTabSz="620713" rtl="0" fontAlgn="base">
        <a:spcBef>
          <a:spcPct val="20000"/>
        </a:spcBef>
        <a:spcAft>
          <a:spcPct val="0"/>
        </a:spcAft>
        <a:buFont typeface="Arial" charset="0"/>
        <a:buChar char="•"/>
        <a:defRPr sz="4300" kern="1200">
          <a:solidFill>
            <a:schemeClr val="tx1"/>
          </a:solidFill>
          <a:latin typeface="+mn-lt"/>
          <a:ea typeface="+mn-ea"/>
          <a:cs typeface="+mn-cs"/>
        </a:defRPr>
      </a:lvl1pPr>
      <a:lvl2pPr marL="1009650" indent="-387350" algn="l" defTabSz="620713" rtl="0" fontAlgn="base">
        <a:spcBef>
          <a:spcPct val="20000"/>
        </a:spcBef>
        <a:spcAft>
          <a:spcPct val="0"/>
        </a:spcAft>
        <a:buFont typeface="Arial" charset="0"/>
        <a:buChar char="–"/>
        <a:defRPr sz="3800" kern="1200">
          <a:solidFill>
            <a:schemeClr val="tx1"/>
          </a:solidFill>
          <a:latin typeface="+mn-lt"/>
          <a:ea typeface="+mn-ea"/>
          <a:cs typeface="+mn-cs"/>
        </a:defRPr>
      </a:lvl2pPr>
      <a:lvl3pPr marL="1554163" indent="-309563" algn="l" defTabSz="620713" rtl="0" fontAlgn="base">
        <a:spcBef>
          <a:spcPct val="20000"/>
        </a:spcBef>
        <a:spcAft>
          <a:spcPct val="0"/>
        </a:spcAft>
        <a:buFont typeface="Arial" charset="0"/>
        <a:buChar char="•"/>
        <a:defRPr sz="3200" kern="1200">
          <a:solidFill>
            <a:schemeClr val="tx1"/>
          </a:solidFill>
          <a:latin typeface="+mn-lt"/>
          <a:ea typeface="+mn-ea"/>
          <a:cs typeface="+mn-cs"/>
        </a:defRPr>
      </a:lvl3pPr>
      <a:lvl4pPr marL="21748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4pPr>
      <a:lvl5pPr marL="27971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5pPr>
      <a:lvl6pPr marL="3419435" indent="-310857" algn="l" defTabSz="621716" rtl="0" eaLnBrk="1" latinLnBrk="0" hangingPunct="1">
        <a:spcBef>
          <a:spcPct val="20000"/>
        </a:spcBef>
        <a:buFont typeface="Arial"/>
        <a:buChar char="•"/>
        <a:defRPr sz="2720" kern="1200">
          <a:solidFill>
            <a:schemeClr val="tx1"/>
          </a:solidFill>
          <a:latin typeface="+mn-lt"/>
          <a:ea typeface="+mn-ea"/>
          <a:cs typeface="+mn-cs"/>
        </a:defRPr>
      </a:lvl6pPr>
      <a:lvl7pPr marL="4041151" indent="-310857" algn="l" defTabSz="621716" rtl="0" eaLnBrk="1" latinLnBrk="0" hangingPunct="1">
        <a:spcBef>
          <a:spcPct val="20000"/>
        </a:spcBef>
        <a:buFont typeface="Arial"/>
        <a:buChar char="•"/>
        <a:defRPr sz="2720" kern="1200">
          <a:solidFill>
            <a:schemeClr val="tx1"/>
          </a:solidFill>
          <a:latin typeface="+mn-lt"/>
          <a:ea typeface="+mn-ea"/>
          <a:cs typeface="+mn-cs"/>
        </a:defRPr>
      </a:lvl7pPr>
      <a:lvl8pPr marL="4662867" indent="-310857" algn="l" defTabSz="621716" rtl="0" eaLnBrk="1" latinLnBrk="0" hangingPunct="1">
        <a:spcBef>
          <a:spcPct val="20000"/>
        </a:spcBef>
        <a:buFont typeface="Arial"/>
        <a:buChar char="•"/>
        <a:defRPr sz="2720" kern="1200">
          <a:solidFill>
            <a:schemeClr val="tx1"/>
          </a:solidFill>
          <a:latin typeface="+mn-lt"/>
          <a:ea typeface="+mn-ea"/>
          <a:cs typeface="+mn-cs"/>
        </a:defRPr>
      </a:lvl8pPr>
      <a:lvl9pPr marL="5284581" indent="-310857" algn="l" defTabSz="62171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16" rtl="0" eaLnBrk="1" latinLnBrk="0" hangingPunct="1">
        <a:defRPr sz="2448" kern="1200">
          <a:solidFill>
            <a:schemeClr val="tx1"/>
          </a:solidFill>
          <a:latin typeface="+mn-lt"/>
          <a:ea typeface="+mn-ea"/>
          <a:cs typeface="+mn-cs"/>
        </a:defRPr>
      </a:lvl1pPr>
      <a:lvl2pPr marL="621716" algn="l" defTabSz="621716" rtl="0" eaLnBrk="1" latinLnBrk="0" hangingPunct="1">
        <a:defRPr sz="2448" kern="1200">
          <a:solidFill>
            <a:schemeClr val="tx1"/>
          </a:solidFill>
          <a:latin typeface="+mn-lt"/>
          <a:ea typeface="+mn-ea"/>
          <a:cs typeface="+mn-cs"/>
        </a:defRPr>
      </a:lvl2pPr>
      <a:lvl3pPr marL="1243431" algn="l" defTabSz="621716" rtl="0" eaLnBrk="1" latinLnBrk="0" hangingPunct="1">
        <a:defRPr sz="2448" kern="1200">
          <a:solidFill>
            <a:schemeClr val="tx1"/>
          </a:solidFill>
          <a:latin typeface="+mn-lt"/>
          <a:ea typeface="+mn-ea"/>
          <a:cs typeface="+mn-cs"/>
        </a:defRPr>
      </a:lvl3pPr>
      <a:lvl4pPr marL="1865146" algn="l" defTabSz="621716" rtl="0" eaLnBrk="1" latinLnBrk="0" hangingPunct="1">
        <a:defRPr sz="2448" kern="1200">
          <a:solidFill>
            <a:schemeClr val="tx1"/>
          </a:solidFill>
          <a:latin typeface="+mn-lt"/>
          <a:ea typeface="+mn-ea"/>
          <a:cs typeface="+mn-cs"/>
        </a:defRPr>
      </a:lvl4pPr>
      <a:lvl5pPr marL="2486862" algn="l" defTabSz="621716" rtl="0" eaLnBrk="1" latinLnBrk="0" hangingPunct="1">
        <a:defRPr sz="2448" kern="1200">
          <a:solidFill>
            <a:schemeClr val="tx1"/>
          </a:solidFill>
          <a:latin typeface="+mn-lt"/>
          <a:ea typeface="+mn-ea"/>
          <a:cs typeface="+mn-cs"/>
        </a:defRPr>
      </a:lvl5pPr>
      <a:lvl6pPr marL="3108578" algn="l" defTabSz="621716" rtl="0" eaLnBrk="1" latinLnBrk="0" hangingPunct="1">
        <a:defRPr sz="2448" kern="1200">
          <a:solidFill>
            <a:schemeClr val="tx1"/>
          </a:solidFill>
          <a:latin typeface="+mn-lt"/>
          <a:ea typeface="+mn-ea"/>
          <a:cs typeface="+mn-cs"/>
        </a:defRPr>
      </a:lvl6pPr>
      <a:lvl7pPr marL="3730293" algn="l" defTabSz="621716" rtl="0" eaLnBrk="1" latinLnBrk="0" hangingPunct="1">
        <a:defRPr sz="2448" kern="1200">
          <a:solidFill>
            <a:schemeClr val="tx1"/>
          </a:solidFill>
          <a:latin typeface="+mn-lt"/>
          <a:ea typeface="+mn-ea"/>
          <a:cs typeface="+mn-cs"/>
        </a:defRPr>
      </a:lvl7pPr>
      <a:lvl8pPr marL="4352008" algn="l" defTabSz="621716" rtl="0" eaLnBrk="1" latinLnBrk="0" hangingPunct="1">
        <a:defRPr sz="2448" kern="1200">
          <a:solidFill>
            <a:schemeClr val="tx1"/>
          </a:solidFill>
          <a:latin typeface="+mn-lt"/>
          <a:ea typeface="+mn-ea"/>
          <a:cs typeface="+mn-cs"/>
        </a:defRPr>
      </a:lvl8pPr>
      <a:lvl9pPr marL="4973724" algn="l" defTabSz="621716" rtl="0" eaLnBrk="1" latinLnBrk="0" hangingPunct="1">
        <a:defRPr sz="244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9/26/18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1443185164"/>
      </p:ext>
    </p:extLst>
  </p:cSld>
  <p:clrMap bg1="dk1" tx1="lt1" bg2="dk2" tx2="lt2" accent1="accent1" accent2="accent2" accent3="accent3" accent4="accent4" accent5="accent5" accent6="accent6" hlink="hlink" folHlink="folHlink"/>
  <p:sldLayoutIdLst>
    <p:sldLayoutId id="2147484942" r:id="rId1"/>
    <p:sldLayoutId id="2147484943" r:id="rId2"/>
    <p:sldLayoutId id="2147484944" r:id="rId3"/>
    <p:sldLayoutId id="2147484945" r:id="rId4"/>
    <p:sldLayoutId id="2147484946" r:id="rId5"/>
    <p:sldLayoutId id="2147484947" r:id="rId6"/>
    <p:sldLayoutId id="2147484948" r:id="rId7"/>
    <p:sldLayoutId id="2147484949" r:id="rId8"/>
    <p:sldLayoutId id="2147484950" r:id="rId9"/>
    <p:sldLayoutId id="2147484951" r:id="rId10"/>
    <p:sldLayoutId id="2147484952" r:id="rId11"/>
    <p:sldLayoutId id="2147484953" r:id="rId12"/>
    <p:sldLayoutId id="2147484955" r:id="rId13"/>
    <p:sldLayoutId id="2147484956" r:id="rId14"/>
    <p:sldLayoutId id="2147484957" r:id="rId15"/>
    <p:sldLayoutId id="2147484958" r:id="rId16"/>
    <p:sldLayoutId id="2147484959" r:id="rId17"/>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418826521"/>
      </p:ext>
    </p:extLst>
  </p:cSld>
  <p:clrMap bg1="lt1" tx1="dk1" bg2="lt2" tx2="dk2" accent1="accent1" accent2="accent2" accent3="accent3" accent4="accent4" accent5="accent5" accent6="accent6" hlink="hlink" folHlink="folHlink"/>
  <p:sldLayoutIdLst>
    <p:sldLayoutId id="2147484961" r:id="rId1"/>
    <p:sldLayoutId id="2147484962" r:id="rId2"/>
    <p:sldLayoutId id="2147484963" r:id="rId3"/>
    <p:sldLayoutId id="2147484964" r:id="rId4"/>
    <p:sldLayoutId id="2147484965" r:id="rId5"/>
    <p:sldLayoutId id="2147484966" r:id="rId6"/>
    <p:sldLayoutId id="2147484967" r:id="rId7"/>
    <p:sldLayoutId id="2147484968" r:id="rId8"/>
    <p:sldLayoutId id="2147484969" r:id="rId9"/>
    <p:sldLayoutId id="2147484970" r:id="rId10"/>
    <p:sldLayoutId id="2147484971" r:id="rId11"/>
    <p:sldLayoutId id="2147484972" r:id="rId12"/>
    <p:sldLayoutId id="2147484973" r:id="rId13"/>
    <p:sldLayoutId id="2147484974" r:id="rId14"/>
    <p:sldLayoutId id="2147484975" r:id="rId15"/>
    <p:sldLayoutId id="2147484976" r:id="rId16"/>
    <p:sldLayoutId id="2147484977" r:id="rId17"/>
    <p:sldLayoutId id="2147484978" r:id="rId18"/>
    <p:sldLayoutId id="2147484979" r:id="rId19"/>
    <p:sldLayoutId id="2147484980" r:id="rId20"/>
    <p:sldLayoutId id="2147484981" r:id="rId21"/>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9/26/18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495130160"/>
      </p:ext>
    </p:extLst>
  </p:cSld>
  <p:clrMap bg1="dk1" tx1="lt1" bg2="dk2" tx2="lt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9/26/18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 id="2147484982"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10" Type="http://schemas.microsoft.com/office/2007/relationships/hdphoto" Target="../media/hdphoto2.wdp"/><Relationship Id="rId4" Type="http://schemas.openxmlformats.org/officeDocument/2006/relationships/image" Target="../media/image30.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8.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jungho/k8s-bootcamp"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6.xml"/><Relationship Id="rId1" Type="http://schemas.openxmlformats.org/officeDocument/2006/relationships/slideLayout" Target="../slideLayouts/slideLayout87.xml"/></Relationships>
</file>

<file path=ppt/slides/_rels/slide2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7.xml"/><Relationship Id="rId1" Type="http://schemas.openxmlformats.org/officeDocument/2006/relationships/slideLayout" Target="../slideLayouts/slideLayout87.xml"/><Relationship Id="rId4" Type="http://schemas.openxmlformats.org/officeDocument/2006/relationships/image" Target="../media/image46.jp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55.tiff"/><Relationship Id="rId3" Type="http://schemas.openxmlformats.org/officeDocument/2006/relationships/image" Target="../media/image50.tiff"/><Relationship Id="rId7" Type="http://schemas.openxmlformats.org/officeDocument/2006/relationships/image" Target="../media/image54.tiff"/><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tiff"/><Relationship Id="rId9" Type="http://schemas.openxmlformats.org/officeDocument/2006/relationships/image" Target="../media/image56.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4.xml"/><Relationship Id="rId1" Type="http://schemas.openxmlformats.org/officeDocument/2006/relationships/themeOverride" Target="../theme/themeOverride1.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94.xml"/></Relationships>
</file>

<file path=ppt/slides/_rels/slide29.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25.xml"/><Relationship Id="rId1" Type="http://schemas.openxmlformats.org/officeDocument/2006/relationships/slideLayout" Target="../slideLayouts/slideLayout107.xml"/><Relationship Id="rId4" Type="http://schemas.openxmlformats.org/officeDocument/2006/relationships/image" Target="../media/image59.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7.xml"/><Relationship Id="rId1" Type="http://schemas.openxmlformats.org/officeDocument/2006/relationships/themeOverride" Target="../theme/themeOverride2.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kubernetes.io/docs/concepts/storage/volumes/"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2.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13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2.xml"/></Relationships>
</file>

<file path=ppt/slides/_rels/slide58.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40.xml"/><Relationship Id="rId1" Type="http://schemas.openxmlformats.org/officeDocument/2006/relationships/slideLayout" Target="../slideLayouts/slideLayout129.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1.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4.xml"/></Relationships>
</file>

<file path=ppt/slides/_rels/slide6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43.xml"/><Relationship Id="rId1" Type="http://schemas.openxmlformats.org/officeDocument/2006/relationships/slideLayout" Target="../slideLayouts/slideLayout7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0.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80.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8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0.xml"/></Relationships>
</file>

<file path=ppt/slides/_rels/slide67.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49.xml"/><Relationship Id="rId1" Type="http://schemas.openxmlformats.org/officeDocument/2006/relationships/slideLayout" Target="../slideLayouts/slideLayout167.xml"/><Relationship Id="rId4" Type="http://schemas.openxmlformats.org/officeDocument/2006/relationships/image" Target="../media/image77.tiff"/></Relationships>
</file>

<file path=ppt/slides/_rels/slide68.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50.xml"/><Relationship Id="rId1" Type="http://schemas.openxmlformats.org/officeDocument/2006/relationships/slideLayout" Target="../slideLayouts/slideLayout203.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20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202.xml"/><Relationship Id="rId5" Type="http://schemas.openxmlformats.org/officeDocument/2006/relationships/image" Target="../media/image82.png"/><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12" Type="http://schemas.openxmlformats.org/officeDocument/2006/relationships/hyperlink" Target="mailto:kubernetes@architech.ca" TargetMode="External"/><Relationship Id="rId2" Type="http://schemas.openxmlformats.org/officeDocument/2006/relationships/notesSlide" Target="../notesSlides/notesSlide54.xml"/><Relationship Id="rId1" Type="http://schemas.openxmlformats.org/officeDocument/2006/relationships/slideLayout" Target="../slideLayouts/slideLayout153.xml"/><Relationship Id="rId6" Type="http://schemas.openxmlformats.org/officeDocument/2006/relationships/image" Target="../media/image86.png"/><Relationship Id="rId11" Type="http://schemas.openxmlformats.org/officeDocument/2006/relationships/hyperlink" Target="http://www.architech.ca/" TargetMode="External"/><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5.png"/><Relationship Id="rId9" Type="http://schemas.openxmlformats.org/officeDocument/2006/relationships/image" Target="../media/image89.png"/></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149.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56.xml"/><Relationship Id="rId1" Type="http://schemas.openxmlformats.org/officeDocument/2006/relationships/slideLayout" Target="../slideLayouts/slideLayout149.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5.xml.rels><?xml version="1.0" encoding="UTF-8" standalone="yes"?>
<Relationships xmlns="http://schemas.openxmlformats.org/package/2006/relationships"><Relationship Id="rId13" Type="http://schemas.openxmlformats.org/officeDocument/2006/relationships/image" Target="../media/image110.png"/><Relationship Id="rId18" Type="http://schemas.openxmlformats.org/officeDocument/2006/relationships/image" Target="../media/image114.png"/><Relationship Id="rId26" Type="http://schemas.openxmlformats.org/officeDocument/2006/relationships/image" Target="../media/image122.png"/><Relationship Id="rId3" Type="http://schemas.openxmlformats.org/officeDocument/2006/relationships/image" Target="../media/image100.png"/><Relationship Id="rId21" Type="http://schemas.openxmlformats.org/officeDocument/2006/relationships/image" Target="../media/image117.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99.png"/><Relationship Id="rId25" Type="http://schemas.openxmlformats.org/officeDocument/2006/relationships/image" Target="../media/image121.png"/><Relationship Id="rId33" Type="http://schemas.openxmlformats.org/officeDocument/2006/relationships/image" Target="../media/image128.png"/><Relationship Id="rId2" Type="http://schemas.openxmlformats.org/officeDocument/2006/relationships/notesSlide" Target="../notesSlides/notesSlide57.xml"/><Relationship Id="rId16" Type="http://schemas.openxmlformats.org/officeDocument/2006/relationships/image" Target="../media/image113.png"/><Relationship Id="rId20" Type="http://schemas.openxmlformats.org/officeDocument/2006/relationships/image" Target="../media/image116.png"/><Relationship Id="rId29" Type="http://schemas.openxmlformats.org/officeDocument/2006/relationships/image" Target="../media/image125.png"/><Relationship Id="rId1" Type="http://schemas.openxmlformats.org/officeDocument/2006/relationships/slideLayout" Target="../slideLayouts/slideLayout149.xml"/><Relationship Id="rId6" Type="http://schemas.openxmlformats.org/officeDocument/2006/relationships/image" Target="../media/image103.png"/><Relationship Id="rId11" Type="http://schemas.openxmlformats.org/officeDocument/2006/relationships/image" Target="../media/image108.png"/><Relationship Id="rId24" Type="http://schemas.openxmlformats.org/officeDocument/2006/relationships/image" Target="../media/image120.png"/><Relationship Id="rId32" Type="http://schemas.openxmlformats.org/officeDocument/2006/relationships/image" Target="../media/image127.png"/><Relationship Id="rId5" Type="http://schemas.openxmlformats.org/officeDocument/2006/relationships/image" Target="../media/image102.png"/><Relationship Id="rId15" Type="http://schemas.openxmlformats.org/officeDocument/2006/relationships/image" Target="../media/image112.png"/><Relationship Id="rId23" Type="http://schemas.openxmlformats.org/officeDocument/2006/relationships/image" Target="../media/image119.png"/><Relationship Id="rId28" Type="http://schemas.openxmlformats.org/officeDocument/2006/relationships/image" Target="../media/image124.png"/><Relationship Id="rId10" Type="http://schemas.openxmlformats.org/officeDocument/2006/relationships/image" Target="../media/image107.png"/><Relationship Id="rId19" Type="http://schemas.openxmlformats.org/officeDocument/2006/relationships/image" Target="../media/image115.png"/><Relationship Id="rId31" Type="http://schemas.openxmlformats.org/officeDocument/2006/relationships/image" Target="../media/image98.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 Id="rId22" Type="http://schemas.openxmlformats.org/officeDocument/2006/relationships/image" Target="../media/image118.png"/><Relationship Id="rId27" Type="http://schemas.openxmlformats.org/officeDocument/2006/relationships/image" Target="../media/image123.png"/><Relationship Id="rId30" Type="http://schemas.openxmlformats.org/officeDocument/2006/relationships/image" Target="../media/image126.png"/><Relationship Id="rId8" Type="http://schemas.openxmlformats.org/officeDocument/2006/relationships/image" Target="../media/image10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jpe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a:t>Kubernetes </a:t>
            </a:r>
            <a:r>
              <a:rPr lang="en-US" dirty="0" err="1"/>
              <a:t>Hackfest</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a:t>Jungho Kim, </a:t>
            </a:r>
            <a:r>
              <a:rPr lang="en-US" dirty="0" err="1"/>
              <a:t>Architech</a:t>
            </a:r>
            <a:br>
              <a:rPr lang="en-US" dirty="0"/>
            </a:br>
            <a:r>
              <a:rPr lang="en-US" dirty="0"/>
              <a:t>Robin Jerome, </a:t>
            </a:r>
            <a:r>
              <a:rPr lang="en-US" dirty="0" err="1"/>
              <a:t>Architech</a:t>
            </a:r>
            <a:endParaRPr lang="en-US" dirty="0"/>
          </a:p>
          <a:p>
            <a:r>
              <a:rPr lang="en-US" dirty="0"/>
              <a:t>Mathieu Benoit, Microsoft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a16="http://schemas.microsoft.com/office/drawing/2014/main"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Kubernetes</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you environment</a:t>
            </a:r>
          </a:p>
        </p:txBody>
      </p:sp>
      <p:sp>
        <p:nvSpPr>
          <p:cNvPr id="3" name="Text Placeholder 2"/>
          <p:cNvSpPr>
            <a:spLocks noGrp="1"/>
          </p:cNvSpPr>
          <p:nvPr>
            <p:ph type="body" sz="quarter" idx="10"/>
          </p:nvPr>
        </p:nvSpPr>
        <p:spPr>
          <a:xfrm>
            <a:off x="274702" y="1211287"/>
            <a:ext cx="11888787" cy="1766637"/>
          </a:xfrm>
        </p:spPr>
        <p:txBody>
          <a:bodyPr/>
          <a:lstStyle/>
          <a:p>
            <a:r>
              <a:rPr lang="en-US" dirty="0" err="1"/>
              <a:t>Wifi</a:t>
            </a:r>
            <a:r>
              <a:rPr lang="en-US" dirty="0"/>
              <a:t> Access: msevent087tv</a:t>
            </a:r>
          </a:p>
          <a:p>
            <a:r>
              <a:rPr lang="en-US" dirty="0"/>
              <a:t>Link to </a:t>
            </a:r>
            <a:r>
              <a:rPr lang="en-US" dirty="0" err="1"/>
              <a:t>Github</a:t>
            </a:r>
            <a:r>
              <a:rPr lang="en-US" dirty="0"/>
              <a:t> Repo with all code/examples:</a:t>
            </a:r>
          </a:p>
          <a:p>
            <a:pPr lvl="1"/>
            <a:r>
              <a:rPr lang="en-US" dirty="0">
                <a:hlinkClick r:id="rId2"/>
              </a:rPr>
              <a:t>https://github.com/jungho/k8s-bootcamp</a:t>
            </a:r>
            <a:endParaRPr lang="en-US" dirty="0"/>
          </a:p>
        </p:txBody>
      </p:sp>
    </p:spTree>
    <p:extLst>
      <p:ext uri="{BB962C8B-B14F-4D97-AF65-F5344CB8AC3E}">
        <p14:creationId xmlns:p14="http://schemas.microsoft.com/office/powerpoint/2010/main" val="53712155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a16="http://schemas.microsoft.com/office/drawing/2014/main"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a16="http://schemas.microsoft.com/office/drawing/2014/main"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23233" y="1339038"/>
            <a:ext cx="5078724" cy="3996827"/>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Container hosting solution </a:t>
            </a:r>
            <a:br>
              <a:rPr lang="en-US" sz="2448">
                <a:solidFill>
                  <a:prstClr val="white"/>
                </a:solidFill>
                <a:latin typeface="Segoe UI Semibold" panose="020B0702040204020203" pitchFamily="34" charset="0"/>
                <a:cs typeface="Segoe UI Semibold" panose="020B0702040204020203" pitchFamily="34" charset="0"/>
              </a:rPr>
            </a:br>
            <a:r>
              <a:rPr lang="en-US" sz="2448">
                <a:solidFill>
                  <a:prstClr val="white"/>
                </a:solidFill>
                <a:latin typeface="Segoe UI Semibold" panose="020B0702040204020203" pitchFamily="34" charset="0"/>
                <a:cs typeface="Segoe UI Semibold" panose="020B0702040204020203" pitchFamily="34" charset="0"/>
              </a:rPr>
              <a:t>optimized for Azure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Azure-hosted control plane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Only pay for resource consumption</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Automated upgrades, self-healing, easy scaling</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Ease Kubernetes management with open source upstream portability</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2"/>
            <a:ext cx="11768041" cy="13517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Azure Container Service (AKS)</a:t>
            </a:r>
            <a:br>
              <a:rPr lang="en-US" sz="4080">
                <a:solidFill>
                  <a:prstClr val="white"/>
                </a:solidFill>
              </a:rPr>
            </a:br>
            <a:r>
              <a:rPr lang="en-US" sz="2856" i="1">
                <a:solidFill>
                  <a:prstClr val="white"/>
                </a:solidFill>
              </a:rPr>
              <a:t>Simplify the deployment, management, and operations of Kubernetes</a:t>
            </a:r>
          </a:p>
        </p:txBody>
      </p:sp>
      <p:pic>
        <p:nvPicPr>
          <p:cNvPr id="9" name="Picture 8">
            <a:extLst>
              <a:ext uri="{FF2B5EF4-FFF2-40B4-BE49-F238E27FC236}">
                <a16:creationId xmlns:a16="http://schemas.microsoft.com/office/drawing/2014/main" id="{6126DC11-2565-174B-A7E0-34DA17D97E1A}"/>
              </a:ext>
            </a:extLst>
          </p:cNvPr>
          <p:cNvPicPr>
            <a:picLocks noChangeAspect="1"/>
          </p:cNvPicPr>
          <p:nvPr/>
        </p:nvPicPr>
        <p:blipFill>
          <a:blip r:embed="rId3"/>
          <a:stretch>
            <a:fillRect/>
          </a:stretch>
        </p:blipFill>
        <p:spPr>
          <a:xfrm>
            <a:off x="5095536" y="1439146"/>
            <a:ext cx="6969661" cy="3903010"/>
          </a:xfrm>
          <a:prstGeom prst="rect">
            <a:avLst/>
          </a:prstGeom>
        </p:spPr>
      </p:pic>
      <p:pic>
        <p:nvPicPr>
          <p:cNvPr id="5" name="Picture 4">
            <a:extLst>
              <a:ext uri="{FF2B5EF4-FFF2-40B4-BE49-F238E27FC236}">
                <a16:creationId xmlns:a16="http://schemas.microsoft.com/office/drawing/2014/main" id="{5BC2DF09-DC5D-2444-AF6F-1CBAD2B8951D}"/>
              </a:ext>
            </a:extLst>
          </p:cNvPr>
          <p:cNvPicPr>
            <a:picLocks noChangeAspect="1"/>
          </p:cNvPicPr>
          <p:nvPr/>
        </p:nvPicPr>
        <p:blipFill>
          <a:blip r:embed="rId4"/>
          <a:stretch>
            <a:fillRect/>
          </a:stretch>
        </p:blipFill>
        <p:spPr>
          <a:xfrm>
            <a:off x="8121434" y="5084610"/>
            <a:ext cx="4314157" cy="1909914"/>
          </a:xfrm>
          <a:prstGeom prst="rect">
            <a:avLst/>
          </a:prstGeom>
        </p:spPr>
      </p:pic>
    </p:spTree>
    <p:extLst>
      <p:ext uri="{BB962C8B-B14F-4D97-AF65-F5344CB8AC3E}">
        <p14:creationId xmlns:p14="http://schemas.microsoft.com/office/powerpoint/2010/main" val="13273300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3192970191"/>
              </p:ext>
            </p:extLst>
          </p:nvPr>
        </p:nvGraphicFramePr>
        <p:xfrm>
          <a:off x="845827" y="1212849"/>
          <a:ext cx="9559813" cy="5463933"/>
        </p:xfrm>
        <a:graphic>
          <a:graphicData uri="http://schemas.openxmlformats.org/drawingml/2006/table">
            <a:tbl>
              <a:tblPr firstRow="1" bandRow="1">
                <a:tableStyleId>{69CF1AB2-1976-4502-BF36-3FF5EA218861}</a:tableStyleId>
              </a:tblPr>
              <a:tblGrid>
                <a:gridCol w="3092256">
                  <a:extLst>
                    <a:ext uri="{9D8B030D-6E8A-4147-A177-3AD203B41FA5}">
                      <a16:colId xmlns:a16="http://schemas.microsoft.com/office/drawing/2014/main" val="20000"/>
                    </a:ext>
                  </a:extLst>
                </a:gridCol>
                <a:gridCol w="6467557">
                  <a:extLst>
                    <a:ext uri="{9D8B030D-6E8A-4147-A177-3AD203B41FA5}">
                      <a16:colId xmlns:a16="http://schemas.microsoft.com/office/drawing/2014/main" val="20001"/>
                    </a:ext>
                  </a:extLst>
                </a:gridCol>
              </a:tblGrid>
              <a:tr h="449605">
                <a:tc>
                  <a:txBody>
                    <a:bodyPr/>
                    <a:lstStyle/>
                    <a:p>
                      <a:r>
                        <a:rPr lang="en-US" dirty="0"/>
                        <a:t>Time</a:t>
                      </a:r>
                    </a:p>
                  </a:txBody>
                  <a:tcPr/>
                </a:tc>
                <a:tc>
                  <a:txBody>
                    <a:bodyPr/>
                    <a:lstStyle/>
                    <a:p>
                      <a:r>
                        <a:rPr lang="en-US" dirty="0"/>
                        <a:t>Activity</a:t>
                      </a:r>
                    </a:p>
                  </a:txBody>
                  <a:tcPr/>
                </a:tc>
                <a:extLst>
                  <a:ext uri="{0D108BD9-81ED-4DB2-BD59-A6C34878D82A}">
                    <a16:rowId xmlns:a16="http://schemas.microsoft.com/office/drawing/2014/main" val="10000"/>
                  </a:ext>
                </a:extLst>
              </a:tr>
              <a:tr h="455848">
                <a:tc>
                  <a:txBody>
                    <a:bodyPr/>
                    <a:lstStyle/>
                    <a:p>
                      <a:r>
                        <a:rPr lang="en-US" dirty="0"/>
                        <a:t>8:00</a:t>
                      </a:r>
                      <a:r>
                        <a:rPr lang="en-US" baseline="0" dirty="0"/>
                        <a:t>AM - 8:30AM</a:t>
                      </a:r>
                      <a:endParaRPr lang="en-US" dirty="0"/>
                    </a:p>
                  </a:txBody>
                  <a:tcPr/>
                </a:tc>
                <a:tc>
                  <a:txBody>
                    <a:bodyPr/>
                    <a:lstStyle/>
                    <a:p>
                      <a:r>
                        <a:rPr lang="en-US" dirty="0"/>
                        <a:t>REGISTRATION</a:t>
                      </a:r>
                    </a:p>
                  </a:txBody>
                  <a:tcPr/>
                </a:tc>
                <a:extLst>
                  <a:ext uri="{0D108BD9-81ED-4DB2-BD59-A6C34878D82A}">
                    <a16:rowId xmlns:a16="http://schemas.microsoft.com/office/drawing/2014/main" val="10001"/>
                  </a:ext>
                </a:extLst>
              </a:tr>
              <a:tr h="455848">
                <a:tc>
                  <a:txBody>
                    <a:bodyPr/>
                    <a:lstStyle/>
                    <a:p>
                      <a:r>
                        <a:rPr lang="en-US" dirty="0"/>
                        <a:t>8:30</a:t>
                      </a:r>
                      <a:r>
                        <a:rPr lang="en-US" baseline="0" dirty="0"/>
                        <a:t>AM </a:t>
                      </a:r>
                      <a:r>
                        <a:rPr lang="mr-IN" baseline="0" dirty="0"/>
                        <a:t>–</a:t>
                      </a:r>
                      <a:r>
                        <a:rPr lang="en-US" baseline="0" dirty="0"/>
                        <a:t> 9:00AM </a:t>
                      </a:r>
                      <a:endParaRPr lang="en-US" dirty="0"/>
                    </a:p>
                  </a:txBody>
                  <a:tcPr/>
                </a:tc>
                <a:tc>
                  <a:txBody>
                    <a:bodyPr/>
                    <a:lstStyle/>
                    <a:p>
                      <a:r>
                        <a:rPr lang="en-US" dirty="0"/>
                        <a:t>BREAKFAST</a:t>
                      </a:r>
                    </a:p>
                  </a:txBody>
                  <a:tcPr/>
                </a:tc>
                <a:extLst>
                  <a:ext uri="{0D108BD9-81ED-4DB2-BD59-A6C34878D82A}">
                    <a16:rowId xmlns:a16="http://schemas.microsoft.com/office/drawing/2014/main" val="10002"/>
                  </a:ext>
                </a:extLst>
              </a:tr>
              <a:tr h="455848">
                <a:tc>
                  <a:txBody>
                    <a:bodyPr/>
                    <a:lstStyle/>
                    <a:p>
                      <a:r>
                        <a:rPr lang="en-US" dirty="0"/>
                        <a:t>9:00AM</a:t>
                      </a:r>
                      <a:r>
                        <a:rPr lang="en-US" baseline="0" dirty="0"/>
                        <a:t> </a:t>
                      </a:r>
                      <a:r>
                        <a:rPr lang="mr-IN" baseline="0" dirty="0"/>
                        <a:t>–</a:t>
                      </a:r>
                      <a:r>
                        <a:rPr lang="en-US" baseline="0" dirty="0"/>
                        <a:t> 10:30AM</a:t>
                      </a:r>
                      <a:endParaRPr lang="en-US" dirty="0"/>
                    </a:p>
                  </a:txBody>
                  <a:tcPr/>
                </a:tc>
                <a:tc>
                  <a:txBody>
                    <a:bodyPr/>
                    <a:lstStyle/>
                    <a:p>
                      <a:r>
                        <a:rPr lang="en-US" dirty="0"/>
                        <a:t>Kubernetes Architecture and</a:t>
                      </a:r>
                      <a:r>
                        <a:rPr lang="en-US" baseline="0" dirty="0"/>
                        <a:t> Core Concepts</a:t>
                      </a:r>
                      <a:endParaRPr lang="en-US" dirty="0"/>
                    </a:p>
                  </a:txBody>
                  <a:tcPr/>
                </a:tc>
                <a:extLst>
                  <a:ext uri="{0D108BD9-81ED-4DB2-BD59-A6C34878D82A}">
                    <a16:rowId xmlns:a16="http://schemas.microsoft.com/office/drawing/2014/main" val="10003"/>
                  </a:ext>
                </a:extLst>
              </a:tr>
              <a:tr h="455848">
                <a:tc>
                  <a:txBody>
                    <a:bodyPr/>
                    <a:lstStyle/>
                    <a:p>
                      <a:r>
                        <a:rPr lang="en-US" dirty="0"/>
                        <a:t>10:30AM </a:t>
                      </a:r>
                      <a:r>
                        <a:rPr lang="mr-IN" dirty="0"/>
                        <a:t>–</a:t>
                      </a:r>
                      <a:r>
                        <a:rPr lang="en-US" dirty="0"/>
                        <a:t> 10:45AM</a:t>
                      </a:r>
                    </a:p>
                  </a:txBody>
                  <a:tcPr/>
                </a:tc>
                <a:tc>
                  <a:txBody>
                    <a:bodyPr/>
                    <a:lstStyle/>
                    <a:p>
                      <a:r>
                        <a:rPr lang="en-US" dirty="0"/>
                        <a:t>BREAK</a:t>
                      </a:r>
                    </a:p>
                  </a:txBody>
                  <a:tcPr/>
                </a:tc>
                <a:extLst>
                  <a:ext uri="{0D108BD9-81ED-4DB2-BD59-A6C34878D82A}">
                    <a16:rowId xmlns:a16="http://schemas.microsoft.com/office/drawing/2014/main" val="10004"/>
                  </a:ext>
                </a:extLst>
              </a:tr>
              <a:tr h="455848">
                <a:tc>
                  <a:txBody>
                    <a:bodyPr/>
                    <a:lstStyle/>
                    <a:p>
                      <a:r>
                        <a:rPr lang="en-US" dirty="0"/>
                        <a:t>10:45AM </a:t>
                      </a:r>
                      <a:r>
                        <a:rPr lang="mr-IN" dirty="0"/>
                        <a:t>–</a:t>
                      </a:r>
                      <a:r>
                        <a:rPr lang="en-US" dirty="0"/>
                        <a:t> 12:00</a:t>
                      </a:r>
                    </a:p>
                  </a:txBody>
                  <a:tcPr/>
                </a:tc>
                <a:tc>
                  <a:txBody>
                    <a:bodyPr/>
                    <a:lstStyle/>
                    <a:p>
                      <a:r>
                        <a:rPr lang="en-US" dirty="0" err="1"/>
                        <a:t>Hackfest</a:t>
                      </a:r>
                      <a:r>
                        <a:rPr lang="en-US" baseline="0" dirty="0"/>
                        <a:t> Challenges</a:t>
                      </a:r>
                      <a:endParaRPr lang="en-US" dirty="0"/>
                    </a:p>
                  </a:txBody>
                  <a:tcPr/>
                </a:tc>
                <a:extLst>
                  <a:ext uri="{0D108BD9-81ED-4DB2-BD59-A6C34878D82A}">
                    <a16:rowId xmlns:a16="http://schemas.microsoft.com/office/drawing/2014/main" val="10005"/>
                  </a:ext>
                </a:extLst>
              </a:tr>
              <a:tr h="455848">
                <a:tc>
                  <a:txBody>
                    <a:bodyPr/>
                    <a:lstStyle/>
                    <a:p>
                      <a:r>
                        <a:rPr lang="en-US" dirty="0"/>
                        <a:t>12:30 </a:t>
                      </a:r>
                      <a:r>
                        <a:rPr lang="mr-IN" dirty="0"/>
                        <a:t>–</a:t>
                      </a:r>
                      <a:r>
                        <a:rPr lang="en-US" dirty="0"/>
                        <a:t> 1:15PM</a:t>
                      </a:r>
                    </a:p>
                  </a:txBody>
                  <a:tcPr/>
                </a:tc>
                <a:tc>
                  <a:txBody>
                    <a:bodyPr/>
                    <a:lstStyle/>
                    <a:p>
                      <a:r>
                        <a:rPr lang="en-US" dirty="0"/>
                        <a:t>LUNCH</a:t>
                      </a:r>
                    </a:p>
                  </a:txBody>
                  <a:tcPr/>
                </a:tc>
                <a:extLst>
                  <a:ext uri="{0D108BD9-81ED-4DB2-BD59-A6C34878D82A}">
                    <a16:rowId xmlns:a16="http://schemas.microsoft.com/office/drawing/2014/main" val="10006"/>
                  </a:ext>
                </a:extLst>
              </a:tr>
              <a:tr h="455848">
                <a:tc>
                  <a:txBody>
                    <a:bodyPr/>
                    <a:lstStyle/>
                    <a:p>
                      <a:r>
                        <a:rPr lang="en-US" dirty="0"/>
                        <a:t>12:45PM </a:t>
                      </a:r>
                      <a:r>
                        <a:rPr lang="mr-IN" dirty="0"/>
                        <a:t>–</a:t>
                      </a:r>
                      <a:r>
                        <a:rPr lang="en-US" dirty="0"/>
                        <a:t> 2:00PM</a:t>
                      </a:r>
                    </a:p>
                  </a:txBody>
                  <a:tcPr/>
                </a:tc>
                <a:tc>
                  <a:txBody>
                    <a:bodyPr/>
                    <a:lstStyle/>
                    <a:p>
                      <a:r>
                        <a:rPr lang="en-US" baseline="0" dirty="0"/>
                        <a:t>Deploying/Reverse-Engineering the </a:t>
                      </a:r>
                      <a:r>
                        <a:rPr lang="en-US" baseline="0" dirty="0" err="1"/>
                        <a:t>Todo</a:t>
                      </a:r>
                      <a:r>
                        <a:rPr lang="en-US" baseline="0" dirty="0"/>
                        <a:t> Application</a:t>
                      </a:r>
                      <a:endParaRPr lang="en-US" dirty="0"/>
                    </a:p>
                  </a:txBody>
                  <a:tcPr/>
                </a:tc>
                <a:extLst>
                  <a:ext uri="{0D108BD9-81ED-4DB2-BD59-A6C34878D82A}">
                    <a16:rowId xmlns:a16="http://schemas.microsoft.com/office/drawing/2014/main" val="10007"/>
                  </a:ext>
                </a:extLst>
              </a:tr>
              <a:tr h="455848">
                <a:tc>
                  <a:txBody>
                    <a:bodyPr/>
                    <a:lstStyle/>
                    <a:p>
                      <a:r>
                        <a:rPr lang="en-US" dirty="0"/>
                        <a:t>2:00PM </a:t>
                      </a:r>
                      <a:r>
                        <a:rPr lang="mr-IN" dirty="0"/>
                        <a:t>–</a:t>
                      </a:r>
                      <a:r>
                        <a:rPr lang="en-US" dirty="0"/>
                        <a:t> 2:45PM</a:t>
                      </a:r>
                    </a:p>
                  </a:txBody>
                  <a:tcPr/>
                </a:tc>
                <a:tc>
                  <a:txBody>
                    <a:bodyPr/>
                    <a:lstStyle/>
                    <a:p>
                      <a:r>
                        <a:rPr lang="en-US" dirty="0"/>
                        <a:t>Advanced</a:t>
                      </a:r>
                      <a:r>
                        <a:rPr lang="en-US" baseline="0" dirty="0"/>
                        <a:t> K8S topics (RBAC, Ingress, Helm)</a:t>
                      </a:r>
                      <a:endParaRPr lang="en-US" dirty="0"/>
                    </a:p>
                  </a:txBody>
                  <a:tcPr/>
                </a:tc>
                <a:extLst>
                  <a:ext uri="{0D108BD9-81ED-4DB2-BD59-A6C34878D82A}">
                    <a16:rowId xmlns:a16="http://schemas.microsoft.com/office/drawing/2014/main" val="10008"/>
                  </a:ext>
                </a:extLst>
              </a:tr>
              <a:tr h="455848">
                <a:tc>
                  <a:txBody>
                    <a:bodyPr/>
                    <a:lstStyle/>
                    <a:p>
                      <a:r>
                        <a:rPr lang="en-US" dirty="0"/>
                        <a:t>2:45PM</a:t>
                      </a:r>
                      <a:r>
                        <a:rPr lang="en-US" baseline="0" dirty="0"/>
                        <a:t> </a:t>
                      </a:r>
                      <a:r>
                        <a:rPr lang="mr-IN" baseline="0" dirty="0"/>
                        <a:t>–</a:t>
                      </a:r>
                      <a:r>
                        <a:rPr lang="en-US" baseline="0" dirty="0"/>
                        <a:t> 3:00PM</a:t>
                      </a:r>
                      <a:endParaRPr lang="en-US" dirty="0"/>
                    </a:p>
                  </a:txBody>
                  <a:tcPr/>
                </a:tc>
                <a:tc>
                  <a:txBody>
                    <a:bodyPr/>
                    <a:lstStyle/>
                    <a:p>
                      <a:r>
                        <a:rPr lang="en-US" dirty="0"/>
                        <a:t>BREAK</a:t>
                      </a:r>
                    </a:p>
                  </a:txBody>
                  <a:tcPr/>
                </a:tc>
                <a:extLst>
                  <a:ext uri="{0D108BD9-81ED-4DB2-BD59-A6C34878D82A}">
                    <a16:rowId xmlns:a16="http://schemas.microsoft.com/office/drawing/2014/main" val="10009"/>
                  </a:ext>
                </a:extLst>
              </a:tr>
              <a:tr h="455848">
                <a:tc>
                  <a:txBody>
                    <a:bodyPr/>
                    <a:lstStyle/>
                    <a:p>
                      <a:r>
                        <a:rPr lang="en-US" dirty="0"/>
                        <a:t>3:00PM </a:t>
                      </a:r>
                      <a:r>
                        <a:rPr lang="mr-IN" dirty="0"/>
                        <a:t>–</a:t>
                      </a:r>
                      <a:r>
                        <a:rPr lang="en-US" dirty="0"/>
                        <a:t> 3:45PM</a:t>
                      </a:r>
                    </a:p>
                  </a:txBody>
                  <a:tcPr/>
                </a:tc>
                <a:tc>
                  <a:txBody>
                    <a:bodyPr/>
                    <a:lstStyle/>
                    <a:p>
                      <a:r>
                        <a:rPr lang="en-US" dirty="0" err="1"/>
                        <a:t>Hackfest</a:t>
                      </a:r>
                      <a:r>
                        <a:rPr lang="en-US" dirty="0"/>
                        <a:t> Challenges</a:t>
                      </a:r>
                    </a:p>
                  </a:txBody>
                  <a:tcPr/>
                </a:tc>
                <a:extLst>
                  <a:ext uri="{0D108BD9-81ED-4DB2-BD59-A6C34878D82A}">
                    <a16:rowId xmlns:a16="http://schemas.microsoft.com/office/drawing/2014/main" val="10010"/>
                  </a:ext>
                </a:extLst>
              </a:tr>
              <a:tr h="455848">
                <a:tc>
                  <a:txBody>
                    <a:bodyPr/>
                    <a:lstStyle/>
                    <a:p>
                      <a:r>
                        <a:rPr lang="en-US" dirty="0"/>
                        <a:t>3:45PM – 4:00PM</a:t>
                      </a:r>
                    </a:p>
                  </a:txBody>
                  <a:tcPr/>
                </a:tc>
                <a:tc>
                  <a:txBody>
                    <a:bodyPr/>
                    <a:lstStyle/>
                    <a:p>
                      <a:r>
                        <a:rPr lang="en-US" dirty="0"/>
                        <a:t>End of Day Summary &amp; Prizes!!</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29653" y="1104791"/>
            <a:ext cx="11408928" cy="5668005"/>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57" indent="-228557" defTabSz="932563">
              <a:buClrTx/>
              <a:buFont typeface="Wingdings" panose="05000000000000000000" pitchFamily="2" charset="2"/>
              <a:buChar char=""/>
              <a:defRPr/>
            </a:pPr>
            <a:r>
              <a:rPr lang="en-US" sz="3599" dirty="0">
                <a:solidFill>
                  <a:prstClr val="white"/>
                </a:solidFill>
                <a:latin typeface="Segoe UI Light"/>
              </a:rPr>
              <a:t>Automated Kubernetes upgrades</a:t>
            </a:r>
          </a:p>
          <a:p>
            <a:pPr marL="228557" indent="-228557" defTabSz="932563">
              <a:buClrTx/>
              <a:buFont typeface="Wingdings" panose="05000000000000000000" pitchFamily="2" charset="2"/>
              <a:buChar char=""/>
              <a:defRPr/>
            </a:pPr>
            <a:r>
              <a:rPr lang="en-US" sz="3599" dirty="0">
                <a:solidFill>
                  <a:prstClr val="white"/>
                </a:solidFill>
                <a:latin typeface="Segoe UI Light"/>
              </a:rPr>
              <a:t>Self-healing Control Plane</a:t>
            </a:r>
          </a:p>
          <a:p>
            <a:pPr marL="228557" indent="-228557" defTabSz="932563">
              <a:buClrTx/>
              <a:buFont typeface="Wingdings" panose="05000000000000000000" pitchFamily="2" charset="2"/>
              <a:buChar char=""/>
              <a:defRPr/>
            </a:pPr>
            <a:r>
              <a:rPr lang="en-US" sz="3599" dirty="0" err="1">
                <a:solidFill>
                  <a:prstClr val="white"/>
                </a:solidFill>
                <a:latin typeface="Segoe UI Light"/>
              </a:rPr>
              <a:t>etcd</a:t>
            </a:r>
            <a:r>
              <a:rPr lang="en-US" sz="3599" dirty="0">
                <a:solidFill>
                  <a:prstClr val="white"/>
                </a:solidFill>
                <a:latin typeface="Segoe UI Light"/>
              </a:rPr>
              <a:t> SSD backed, automated, H/A, backup/restore</a:t>
            </a:r>
          </a:p>
          <a:p>
            <a:pPr marL="228557" indent="-228557" defTabSz="932563">
              <a:buClrTx/>
              <a:buFont typeface="Wingdings" panose="05000000000000000000" pitchFamily="2" charset="2"/>
              <a:buChar char=""/>
              <a:defRPr/>
            </a:pPr>
            <a:r>
              <a:rPr lang="en-US" sz="3599" dirty="0">
                <a:solidFill>
                  <a:prstClr val="white"/>
                </a:solidFill>
                <a:latin typeface="Segoe UI Light"/>
              </a:rPr>
              <a:t>Customized networking (Azure VNETs, CNI)</a:t>
            </a:r>
          </a:p>
          <a:p>
            <a:pPr marL="228557" indent="-228557" defTabSz="932563">
              <a:buClrTx/>
              <a:buFont typeface="Wingdings" panose="05000000000000000000" pitchFamily="2" charset="2"/>
              <a:buChar char=""/>
              <a:defRPr/>
            </a:pPr>
            <a:r>
              <a:rPr lang="en-US" sz="3599" dirty="0">
                <a:solidFill>
                  <a:prstClr val="white"/>
                </a:solidFill>
                <a:latin typeface="Segoe UI Light"/>
              </a:rPr>
              <a:t>Cluster scaling</a:t>
            </a:r>
          </a:p>
          <a:p>
            <a:pPr marL="228557" indent="-228557" defTabSz="932563">
              <a:buClrTx/>
              <a:buFont typeface="Wingdings" panose="05000000000000000000" pitchFamily="2" charset="2"/>
              <a:buChar char=""/>
              <a:defRPr/>
            </a:pPr>
            <a:r>
              <a:rPr lang="en-US" sz="3599" dirty="0">
                <a:solidFill>
                  <a:prstClr val="white"/>
                </a:solidFill>
                <a:latin typeface="Segoe UI Light"/>
              </a:rPr>
              <a:t>TLS everywhere. Backed by Azure </a:t>
            </a:r>
            <a:r>
              <a:rPr lang="en-US" sz="3599" dirty="0" err="1">
                <a:solidFill>
                  <a:prstClr val="white"/>
                </a:solidFill>
                <a:latin typeface="Segoe UI Light"/>
              </a:rPr>
              <a:t>KeyVault</a:t>
            </a:r>
            <a:endParaRPr lang="en-US" sz="3599" dirty="0">
              <a:solidFill>
                <a:prstClr val="white"/>
              </a:solidFill>
              <a:latin typeface="Segoe UI Light"/>
            </a:endParaRPr>
          </a:p>
          <a:p>
            <a:pPr marL="228557" indent="-228557" defTabSz="932563">
              <a:buClrTx/>
              <a:buFont typeface="Wingdings" panose="05000000000000000000" pitchFamily="2" charset="2"/>
              <a:buChar char=""/>
              <a:defRPr/>
            </a:pPr>
            <a:r>
              <a:rPr lang="en-US" sz="3599" dirty="0">
                <a:solidFill>
                  <a:prstClr val="white"/>
                </a:solidFill>
                <a:latin typeface="Segoe UI Light"/>
              </a:rPr>
              <a:t>RBAC and Azure AD integrated</a:t>
            </a:r>
          </a:p>
          <a:p>
            <a:pPr marL="228557" indent="-228557" defTabSz="932563">
              <a:buClrTx/>
              <a:buFont typeface="Wingdings" panose="05000000000000000000" pitchFamily="2" charset="2"/>
              <a:buChar char=""/>
              <a:defRPr/>
            </a:pPr>
            <a:r>
              <a:rPr lang="en-US" sz="3599" dirty="0">
                <a:solidFill>
                  <a:prstClr val="white"/>
                </a:solidFill>
                <a:latin typeface="Segoe UI Light"/>
              </a:rPr>
              <a:t>Hybrid Clusters (futures)</a:t>
            </a:r>
          </a:p>
          <a:p>
            <a:pPr marL="228557" indent="-228557" defTabSz="932563">
              <a:buClrTx/>
              <a:buFont typeface="Wingdings" panose="05000000000000000000" pitchFamily="2" charset="2"/>
              <a:buChar char=""/>
              <a:defRPr/>
            </a:pPr>
            <a:r>
              <a:rPr lang="en-US" sz="3599" dirty="0">
                <a:solidFill>
                  <a:prstClr val="white"/>
                </a:solidFill>
                <a:latin typeface="Segoe UI Light"/>
              </a:rPr>
              <a:t>Integration with ACS and Virtual </a:t>
            </a:r>
            <a:r>
              <a:rPr lang="en-US" sz="3599" dirty="0" err="1">
                <a:solidFill>
                  <a:prstClr val="white"/>
                </a:solidFill>
                <a:latin typeface="Segoe UI Light"/>
              </a:rPr>
              <a:t>Kubelet</a:t>
            </a:r>
            <a:endParaRPr lang="en-US" sz="3599" dirty="0">
              <a:solidFill>
                <a:prstClr val="white"/>
              </a:solidFill>
              <a:latin typeface="Segoe UI Light"/>
            </a:endParaRP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dirty="0">
                <a:solidFill>
                  <a:prstClr val="white"/>
                </a:solidFill>
              </a:rPr>
              <a:t>AKS is now GA!!</a:t>
            </a:r>
            <a:endParaRPr lang="en-US" sz="2856" i="1" dirty="0">
              <a:solidFill>
                <a:prstClr val="white"/>
              </a:solidFill>
            </a:endParaRPr>
          </a:p>
        </p:txBody>
      </p:sp>
    </p:spTree>
    <p:extLst>
      <p:ext uri="{BB962C8B-B14F-4D97-AF65-F5344CB8AC3E}">
        <p14:creationId xmlns:p14="http://schemas.microsoft.com/office/powerpoint/2010/main" val="7694645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080">
                <a:solidFill>
                  <a:prstClr val="white"/>
                </a:solidFill>
                <a:latin typeface="Calibri Light" panose="020F0302020204030204"/>
              </a:rPr>
              <a:t>AKS Futures</a:t>
            </a:r>
            <a:endParaRPr lang="en-US" sz="2856" i="1">
              <a:solidFill>
                <a:prstClr val="white"/>
              </a:solidFill>
              <a:latin typeface="Calibri Light" panose="020F0302020204030204"/>
            </a:endParaRPr>
          </a:p>
        </p:txBody>
      </p:sp>
      <p:sp>
        <p:nvSpPr>
          <p:cNvPr id="8" name="Content Placeholder 2">
            <a:extLst>
              <a:ext uri="{FF2B5EF4-FFF2-40B4-BE49-F238E27FC236}">
                <a16:creationId xmlns:a16="http://schemas.microsoft.com/office/drawing/2014/main" id="{1D693B3F-597A-3C4E-8944-D2FE449D55C1}"/>
              </a:ext>
            </a:extLst>
          </p:cNvPr>
          <p:cNvSpPr txBox="1">
            <a:spLocks/>
          </p:cNvSpPr>
          <p:nvPr/>
        </p:nvSpPr>
        <p:spPr>
          <a:xfrm>
            <a:off x="320639" y="1013805"/>
            <a:ext cx="11408928" cy="582878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32563">
              <a:buClrTx/>
              <a:buFont typeface="Arial" panose="020B0604020202020204" pitchFamily="34" charset="0"/>
              <a:buChar char="•"/>
              <a:defRPr/>
            </a:pPr>
            <a:r>
              <a:rPr lang="en-US" sz="3264">
                <a:solidFill>
                  <a:prstClr val="white"/>
                </a:solidFill>
                <a:latin typeface="Calibri" panose="020F0502020204030204"/>
              </a:rPr>
              <a:t>Custom VNET support</a:t>
            </a:r>
          </a:p>
          <a:p>
            <a:pPr marL="349724" indent="-349724" defTabSz="932563">
              <a:buClrTx/>
              <a:buFont typeface="Arial" panose="020B0604020202020204" pitchFamily="34" charset="0"/>
              <a:buChar char="•"/>
              <a:defRPr/>
            </a:pPr>
            <a:r>
              <a:rPr lang="en-US" sz="3264">
                <a:solidFill>
                  <a:prstClr val="white"/>
                </a:solidFill>
                <a:latin typeface="Calibri" panose="020F0502020204030204"/>
              </a:rPr>
              <a:t>Kubernetes RBAC with AAD Integration</a:t>
            </a:r>
          </a:p>
          <a:p>
            <a:pPr marL="595826" lvl="1" indent="-246102" defTabSz="932563">
              <a:buClrTx/>
              <a:buFont typeface="Arial" panose="020B0604020202020204" pitchFamily="34" charset="0"/>
              <a:buChar char="•"/>
              <a:defRPr/>
            </a:pPr>
            <a:r>
              <a:rPr lang="en-US" sz="3264" err="1">
                <a:solidFill>
                  <a:prstClr val="white"/>
                </a:solidFill>
                <a:latin typeface="Calibri" panose="020F0502020204030204"/>
              </a:rPr>
              <a:t>kubectl</a:t>
            </a:r>
            <a:r>
              <a:rPr lang="en-US" sz="3264">
                <a:solidFill>
                  <a:prstClr val="white"/>
                </a:solidFill>
                <a:latin typeface="Calibri" panose="020F0502020204030204"/>
              </a:rPr>
              <a:t> OIDC </a:t>
            </a:r>
            <a:r>
              <a:rPr lang="en-US" sz="3264" err="1">
                <a:solidFill>
                  <a:prstClr val="white"/>
                </a:solidFill>
                <a:latin typeface="Calibri" panose="020F0502020204030204"/>
              </a:rPr>
              <a:t>Auth</a:t>
            </a:r>
            <a:endParaRPr lang="en-US" sz="3264">
              <a:solidFill>
                <a:prstClr val="white"/>
              </a:solidFill>
              <a:latin typeface="Calibri" panose="020F0502020204030204"/>
            </a:endParaRP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Virtual Node Pools</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Standard Compute</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FPGA, GPU</a:t>
            </a: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Agent Pool Management</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Self-healing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Auto-scaling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Hybrid Cluster: Linux and Windows Pools</a:t>
            </a:r>
          </a:p>
        </p:txBody>
      </p:sp>
    </p:spTree>
    <p:extLst>
      <p:ext uri="{BB962C8B-B14F-4D97-AF65-F5344CB8AC3E}">
        <p14:creationId xmlns:p14="http://schemas.microsoft.com/office/powerpoint/2010/main" val="264462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882" y="992"/>
            <a:ext cx="12434711" cy="6993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idx="4294967295"/>
          </p:nvPr>
        </p:nvSpPr>
        <p:spPr>
          <a:xfrm>
            <a:off x="548139" y="296296"/>
            <a:ext cx="11887454" cy="1611007"/>
          </a:xfrm>
        </p:spPr>
        <p:txBody>
          <a:bodyPr/>
          <a:lstStyle/>
          <a:p>
            <a:r>
              <a:rPr lang="en-US"/>
              <a:t>Azure Container Instance (ACI)</a:t>
            </a:r>
            <a:br>
              <a:rPr lang="en-US"/>
            </a:br>
            <a:r>
              <a:rPr lang="en-US" sz="3672">
                <a:solidFill>
                  <a:schemeClr val="tx2">
                    <a:lumMod val="75000"/>
                    <a:lumOff val="25000"/>
                  </a:schemeClr>
                </a:solidFill>
              </a:rPr>
              <a:t>Containers as a core Azure resource</a:t>
            </a:r>
            <a:endParaRPr lang="en-US">
              <a:solidFill>
                <a:schemeClr val="tx2">
                  <a:lumMod val="75000"/>
                  <a:lumOff val="25000"/>
                </a:schemeClr>
              </a:solidFill>
            </a:endParaRPr>
          </a:p>
        </p:txBody>
      </p:sp>
      <p:sp>
        <p:nvSpPr>
          <p:cNvPr id="26" name="Text Placeholder 1"/>
          <p:cNvSpPr txBox="1">
            <a:spLocks/>
          </p:cNvSpPr>
          <p:nvPr/>
        </p:nvSpPr>
        <p:spPr>
          <a:xfrm>
            <a:off x="874173" y="2078675"/>
            <a:ext cx="11344461" cy="62153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00000"/>
              </a:lnSpc>
              <a:spcBef>
                <a:spcPts val="0"/>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Fastest and easiest way to run a container in the cloud</a:t>
            </a:r>
          </a:p>
        </p:txBody>
      </p:sp>
      <p:sp>
        <p:nvSpPr>
          <p:cNvPr id="27" name="Text Placeholder 1"/>
          <p:cNvSpPr txBox="1">
            <a:spLocks/>
          </p:cNvSpPr>
          <p:nvPr/>
        </p:nvSpPr>
        <p:spPr>
          <a:xfrm>
            <a:off x="862372" y="3051926"/>
            <a:ext cx="11344461" cy="58386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No VM management</a:t>
            </a:r>
          </a:p>
        </p:txBody>
      </p:sp>
      <p:sp>
        <p:nvSpPr>
          <p:cNvPr id="28" name="Text Placeholder 1"/>
          <p:cNvSpPr txBox="1">
            <a:spLocks/>
          </p:cNvSpPr>
          <p:nvPr/>
        </p:nvSpPr>
        <p:spPr>
          <a:xfrm>
            <a:off x="874173" y="4025176"/>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Per-second billing based on resource requirements (CPU + Memory)</a:t>
            </a:r>
          </a:p>
        </p:txBody>
      </p:sp>
      <p:sp>
        <p:nvSpPr>
          <p:cNvPr id="29" name="Text Placeholder 1"/>
          <p:cNvSpPr txBox="1">
            <a:spLocks/>
          </p:cNvSpPr>
          <p:nvPr/>
        </p:nvSpPr>
        <p:spPr>
          <a:xfrm>
            <a:off x="874173" y="4998427"/>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Deploy images from Docker Hub, Azure Container Registry, or any other Docker registry</a:t>
            </a:r>
          </a:p>
        </p:txBody>
      </p:sp>
      <p:grpSp>
        <p:nvGrpSpPr>
          <p:cNvPr id="30" name="Group 29"/>
          <p:cNvGrpSpPr/>
          <p:nvPr/>
        </p:nvGrpSpPr>
        <p:grpSpPr>
          <a:xfrm>
            <a:off x="466593" y="1938785"/>
            <a:ext cx="867321" cy="1072162"/>
            <a:chOff x="456621" y="1780073"/>
            <a:chExt cx="850392" cy="1051235"/>
          </a:xfrm>
        </p:grpSpPr>
        <p:sp>
          <p:nvSpPr>
            <p:cNvPr id="31" name="Text Placeholder 1"/>
            <p:cNvSpPr txBox="1">
              <a:spLocks/>
            </p:cNvSpPr>
            <p:nvPr/>
          </p:nvSpPr>
          <p:spPr>
            <a:xfrm>
              <a:off x="456621" y="1780073"/>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2" name="Group 4"/>
            <p:cNvGrpSpPr>
              <a:grpSpLocks noChangeAspect="1"/>
            </p:cNvGrpSpPr>
            <p:nvPr/>
          </p:nvGrpSpPr>
          <p:grpSpPr bwMode="auto">
            <a:xfrm>
              <a:off x="604005" y="1927457"/>
              <a:ext cx="555625" cy="555625"/>
              <a:chOff x="3741" y="2027"/>
              <a:chExt cx="350" cy="350"/>
            </a:xfrm>
          </p:grpSpPr>
          <p:sp>
            <p:nvSpPr>
              <p:cNvPr id="3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35" name="Group 34"/>
          <p:cNvGrpSpPr/>
          <p:nvPr/>
        </p:nvGrpSpPr>
        <p:grpSpPr>
          <a:xfrm>
            <a:off x="466593" y="2912036"/>
            <a:ext cx="867321" cy="1072162"/>
            <a:chOff x="456621" y="2734327"/>
            <a:chExt cx="850392" cy="1051235"/>
          </a:xfrm>
        </p:grpSpPr>
        <p:sp>
          <p:nvSpPr>
            <p:cNvPr id="36" name="Text Placeholder 1"/>
            <p:cNvSpPr txBox="1">
              <a:spLocks/>
            </p:cNvSpPr>
            <p:nvPr/>
          </p:nvSpPr>
          <p:spPr>
            <a:xfrm>
              <a:off x="456621" y="2734327"/>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7" name="Group 4"/>
            <p:cNvGrpSpPr>
              <a:grpSpLocks noChangeAspect="1"/>
            </p:cNvGrpSpPr>
            <p:nvPr/>
          </p:nvGrpSpPr>
          <p:grpSpPr bwMode="auto">
            <a:xfrm>
              <a:off x="604005" y="2881711"/>
              <a:ext cx="555625" cy="555625"/>
              <a:chOff x="3741" y="2027"/>
              <a:chExt cx="350" cy="350"/>
            </a:xfrm>
          </p:grpSpPr>
          <p:sp>
            <p:nvSpPr>
              <p:cNvPr id="3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0" name="Group 39"/>
          <p:cNvGrpSpPr/>
          <p:nvPr/>
        </p:nvGrpSpPr>
        <p:grpSpPr>
          <a:xfrm>
            <a:off x="466593" y="3885286"/>
            <a:ext cx="867321" cy="1072162"/>
            <a:chOff x="456621" y="3688581"/>
            <a:chExt cx="850392" cy="1051235"/>
          </a:xfrm>
        </p:grpSpPr>
        <p:sp>
          <p:nvSpPr>
            <p:cNvPr id="41" name="Text Placeholder 1"/>
            <p:cNvSpPr txBox="1">
              <a:spLocks/>
            </p:cNvSpPr>
            <p:nvPr/>
          </p:nvSpPr>
          <p:spPr>
            <a:xfrm>
              <a:off x="456621" y="3688581"/>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2" name="Group 4"/>
            <p:cNvGrpSpPr>
              <a:grpSpLocks noChangeAspect="1"/>
            </p:cNvGrpSpPr>
            <p:nvPr/>
          </p:nvGrpSpPr>
          <p:grpSpPr bwMode="auto">
            <a:xfrm>
              <a:off x="604005" y="3835965"/>
              <a:ext cx="555625" cy="555625"/>
              <a:chOff x="3741" y="2027"/>
              <a:chExt cx="350" cy="350"/>
            </a:xfrm>
          </p:grpSpPr>
          <p:sp>
            <p:nvSpPr>
              <p:cNvPr id="4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5" name="Group 44"/>
          <p:cNvGrpSpPr/>
          <p:nvPr/>
        </p:nvGrpSpPr>
        <p:grpSpPr>
          <a:xfrm>
            <a:off x="466593" y="4858537"/>
            <a:ext cx="867321" cy="1072162"/>
            <a:chOff x="456621" y="4642835"/>
            <a:chExt cx="850392" cy="1051235"/>
          </a:xfrm>
        </p:grpSpPr>
        <p:sp>
          <p:nvSpPr>
            <p:cNvPr id="46" name="Text Placeholder 1"/>
            <p:cNvSpPr txBox="1">
              <a:spLocks/>
            </p:cNvSpPr>
            <p:nvPr/>
          </p:nvSpPr>
          <p:spPr>
            <a:xfrm>
              <a:off x="456621" y="4642835"/>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7" name="Group 4"/>
            <p:cNvGrpSpPr>
              <a:grpSpLocks noChangeAspect="1"/>
            </p:cNvGrpSpPr>
            <p:nvPr/>
          </p:nvGrpSpPr>
          <p:grpSpPr bwMode="auto">
            <a:xfrm>
              <a:off x="604005" y="4790219"/>
              <a:ext cx="555625" cy="555625"/>
              <a:chOff x="3741" y="2027"/>
              <a:chExt cx="350" cy="350"/>
            </a:xfrm>
          </p:grpSpPr>
          <p:sp>
            <p:nvSpPr>
              <p:cNvPr id="4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spTree>
    <p:extLst>
      <p:ext uri="{BB962C8B-B14F-4D97-AF65-F5344CB8AC3E}">
        <p14:creationId xmlns:p14="http://schemas.microsoft.com/office/powerpoint/2010/main" val="153466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0-#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0-#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animEffect transition="in" filter="fade">
                                      <p:cBhvr>
                                        <p:cTn id="39" dur="500"/>
                                        <p:tgtEl>
                                          <p:spTgt spid="45"/>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0-#ppt_w/2"/>
                                          </p:val>
                                        </p:tav>
                                        <p:tav tm="100000">
                                          <p:val>
                                            <p:strVal val="#ppt_x"/>
                                          </p:val>
                                        </p:tav>
                                      </p:tavLst>
                                    </p:anim>
                                    <p:anim calcmode="lin" valueType="num">
                                      <p:cBhvr additive="base">
                                        <p:cTn id="4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D9567B-E180-4803-A826-3FDF2C6B9A54}"/>
              </a:ext>
            </a:extLst>
          </p:cNvPr>
          <p:cNvSpPr/>
          <p:nvPr/>
        </p:nvSpPr>
        <p:spPr bwMode="auto">
          <a:xfrm>
            <a:off x="882" y="-1"/>
            <a:ext cx="12434711"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t>The ACI model: billing</a:t>
            </a:r>
          </a:p>
        </p:txBody>
      </p:sp>
      <p:sp>
        <p:nvSpPr>
          <p:cNvPr id="3" name="Text Placeholder 2"/>
          <p:cNvSpPr>
            <a:spLocks noGrp="1"/>
          </p:cNvSpPr>
          <p:nvPr>
            <p:ph idx="1"/>
          </p:nvPr>
        </p:nvSpPr>
        <p:spPr/>
        <p:txBody>
          <a:bodyPr/>
          <a:lstStyle/>
          <a:p>
            <a:r>
              <a:rPr lang="en-US"/>
              <a:t>One-time charge for container creation: $0.0025</a:t>
            </a:r>
          </a:p>
          <a:p>
            <a:r>
              <a:rPr lang="en-US"/>
              <a:t>Per-second charge for CPU/memory requested:</a:t>
            </a:r>
          </a:p>
          <a:p>
            <a:pPr lvl="1"/>
            <a:r>
              <a:rPr lang="en-US"/>
              <a:t>1 vCPU core: $0.000013</a:t>
            </a:r>
          </a:p>
          <a:p>
            <a:pPr lvl="1"/>
            <a:r>
              <a:rPr lang="en-US"/>
              <a:t>1 GB memory: $0.000013</a:t>
            </a:r>
          </a:p>
          <a:p>
            <a:r>
              <a:rPr lang="en-US"/>
              <a:t>Examples:</a:t>
            </a:r>
          </a:p>
          <a:p>
            <a:pPr lvl="1"/>
            <a:r>
              <a:rPr lang="en-US"/>
              <a:t>Single container with 1 CPU/1 GB running for one month: $62.21</a:t>
            </a:r>
          </a:p>
          <a:p>
            <a:pPr lvl="1"/>
            <a:r>
              <a:rPr lang="en-US"/>
              <a:t>100 containers with 2 CPU/3 GB running for one hour each: $22.75</a:t>
            </a:r>
          </a:p>
        </p:txBody>
      </p:sp>
    </p:spTree>
    <p:extLst>
      <p:ext uri="{BB962C8B-B14F-4D97-AF65-F5344CB8AC3E}">
        <p14:creationId xmlns:p14="http://schemas.microsoft.com/office/powerpoint/2010/main" val="161659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85439"/>
            <a:ext cx="10724938" cy="1021387"/>
          </a:xfrm>
        </p:spPr>
        <p:txBody>
          <a:bodyPr>
            <a:normAutofit/>
          </a:bodyPr>
          <a:lstStyle/>
          <a:p>
            <a:r>
              <a:rPr lang="en-US" sz="4799"/>
              <a:t>ACS Engine </a:t>
            </a:r>
            <a:r>
              <a:rPr lang="mr-IN" sz="4799"/>
              <a:t>–</a:t>
            </a:r>
            <a:r>
              <a:rPr lang="en-US" sz="4799"/>
              <a:t> Fully customized deployments</a:t>
            </a:r>
          </a:p>
        </p:txBody>
      </p:sp>
      <p:sp>
        <p:nvSpPr>
          <p:cNvPr id="2" name="Text Placeholder 1"/>
          <p:cNvSpPr>
            <a:spLocks noGrp="1"/>
          </p:cNvSpPr>
          <p:nvPr>
            <p:ph idx="4294967295"/>
          </p:nvPr>
        </p:nvSpPr>
        <p:spPr>
          <a:xfrm>
            <a:off x="275482" y="1213175"/>
            <a:ext cx="11885514" cy="5649977"/>
          </a:xfrm>
          <a:prstGeom prst="rect">
            <a:avLst/>
          </a:prstGeom>
        </p:spPr>
        <p:txBody>
          <a:bodyPr>
            <a:normAutofit/>
          </a:bodyPr>
          <a:lstStyle/>
          <a:p>
            <a:r>
              <a:rPr lang="en-US" sz="2800"/>
              <a:t>Generates ARM templates for Azure Container Service clusters</a:t>
            </a:r>
          </a:p>
          <a:p>
            <a:r>
              <a:rPr lang="en-US" sz="2800" err="1"/>
              <a:t>Golang</a:t>
            </a:r>
            <a:r>
              <a:rPr lang="en-US" sz="2800"/>
              <a:t> tool - can be run in Docker or natively on Windows, OS X, Linux</a:t>
            </a:r>
          </a:p>
          <a:p>
            <a:r>
              <a:rPr lang="en-US" sz="2800"/>
              <a:t>Cluster defined by a JSON cluster definition file</a:t>
            </a:r>
          </a:p>
          <a:p>
            <a:r>
              <a:rPr lang="en-US" sz="2800"/>
              <a:t>Generates ARM template or directly deploys to Azure</a:t>
            </a:r>
          </a:p>
          <a:p>
            <a:r>
              <a:rPr lang="en-US" sz="2800"/>
              <a:t>Some of the customization options:</a:t>
            </a:r>
          </a:p>
          <a:p>
            <a:pPr lvl="1"/>
            <a:r>
              <a:rPr lang="en-US" sz="2000"/>
              <a:t>Choice of DC/OS, Kubernetes, or Swarm orchestrators</a:t>
            </a:r>
          </a:p>
          <a:p>
            <a:pPr lvl="1"/>
            <a:r>
              <a:rPr lang="en-US" sz="2000"/>
              <a:t>Multiple agent pools where each agent pool can specify:</a:t>
            </a:r>
          </a:p>
          <a:p>
            <a:pPr lvl="2"/>
            <a:r>
              <a:rPr lang="en-US" sz="2000"/>
              <a:t>standard or premium VM Sizes</a:t>
            </a:r>
          </a:p>
          <a:p>
            <a:pPr lvl="2"/>
            <a:r>
              <a:rPr lang="en-US" sz="2000"/>
              <a:t>node count</a:t>
            </a:r>
          </a:p>
          <a:p>
            <a:pPr lvl="2"/>
            <a:r>
              <a:rPr lang="en-US" sz="2000"/>
              <a:t>Virtual Machine </a:t>
            </a:r>
            <a:r>
              <a:rPr lang="en-US" sz="2000" err="1"/>
              <a:t>ScaleSets</a:t>
            </a:r>
            <a:r>
              <a:rPr lang="en-US" sz="2000"/>
              <a:t> or Availability Sets</a:t>
            </a:r>
          </a:p>
          <a:p>
            <a:pPr lvl="2"/>
            <a:r>
              <a:rPr lang="en-US" sz="2000"/>
              <a:t>Storage Account Disks or Managed Disks (under private preview)</a:t>
            </a:r>
          </a:p>
          <a:p>
            <a:pPr lvl="1"/>
            <a:r>
              <a:rPr lang="en-US" sz="2000"/>
              <a:t>Docker cluster sizes of 1200</a:t>
            </a:r>
          </a:p>
          <a:p>
            <a:pPr lvl="1"/>
            <a:r>
              <a:rPr lang="en-US" sz="2000"/>
              <a:t>Custom VNET</a:t>
            </a:r>
          </a:p>
        </p:txBody>
      </p:sp>
    </p:spTree>
    <p:extLst>
      <p:ext uri="{BB962C8B-B14F-4D97-AF65-F5344CB8AC3E}">
        <p14:creationId xmlns:p14="http://schemas.microsoft.com/office/powerpoint/2010/main" val="100034858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container runtime (e.g. Docker, </a:t>
              </a:r>
              <a:r>
                <a:rPr lang="en-US" sz="2400" dirty="0" err="1">
                  <a:solidFill>
                    <a:srgbClr val="FFFFFF"/>
                  </a:solidFill>
                  <a:latin typeface="Segoe UI Semilight"/>
                </a:rPr>
                <a:t>rkt</a:t>
              </a:r>
              <a:r>
                <a:rPr lang="en-US" sz="2400" dirty="0">
                  <a:solidFill>
                    <a:srgbClr val="FFFFFF"/>
                  </a:solidFill>
                  <a:latin typeface="Segoe UI Semilight"/>
                </a:rPr>
                <a:t>)</a:t>
              </a: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controller, deployment controller, and more</a:t>
            </a:r>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status</a:t>
            </a:r>
          </a:p>
          <a:p>
            <a:pPr lvl="1"/>
            <a:r>
              <a:rPr lang="en-US" sz="2872" dirty="0"/>
              <a:t>Also key to “self-hosted” deployment of K8S where K8S is used to host K8S!!</a:t>
            </a:r>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Goal is to maximize hands-on time</a:t>
            </a:r>
          </a:p>
          <a:p>
            <a:r>
              <a:rPr lang="en-US" sz="3200" dirty="0"/>
              <a:t>Introduce a series of topics then break for “Challenges”</a:t>
            </a:r>
          </a:p>
          <a:p>
            <a:r>
              <a:rPr lang="en-US" sz="3200" dirty="0"/>
              <a:t>Not step-by-step guided labs.</a:t>
            </a:r>
          </a:p>
          <a:p>
            <a:r>
              <a:rPr lang="en-US" sz="3200"/>
              <a:t>Code </a:t>
            </a:r>
            <a:r>
              <a:rPr lang="en-US" sz="3200" dirty="0"/>
              <a:t>samples available</a:t>
            </a:r>
          </a:p>
          <a:p>
            <a:r>
              <a:rPr lang="en-US" sz="3200" dirty="0"/>
              <a:t>Advanced scenarios possible</a:t>
            </a:r>
          </a:p>
          <a:p>
            <a:endParaRPr lang="en-US" dirty="0"/>
          </a:p>
          <a:p>
            <a:pPr marL="0" indent="0">
              <a:buNone/>
            </a:pPr>
            <a:r>
              <a:rPr lang="en-US" i="1" dirty="0"/>
              <a:t>How to get help...</a:t>
            </a:r>
          </a:p>
          <a:p>
            <a:r>
              <a:rPr lang="en-US" sz="2400" dirty="0"/>
              <a:t>Kubernetes API Reference:  https://v1-8.docs.kubernetes.io/docs/</a:t>
            </a:r>
            <a:r>
              <a:rPr lang="en-US" sz="2400" dirty="0" err="1"/>
              <a:t>api</a:t>
            </a:r>
            <a:r>
              <a:rPr lang="en-US" sz="2400" dirty="0"/>
              <a:t>-reference/v1.8/</a:t>
            </a:r>
          </a:p>
          <a:p>
            <a:r>
              <a:rPr lang="en-US" sz="2400" dirty="0" err="1"/>
              <a:t>kubectl</a:t>
            </a:r>
            <a:r>
              <a:rPr lang="en-US" sz="2400" dirty="0"/>
              <a:t> explain e.g. </a:t>
            </a:r>
            <a:r>
              <a:rPr lang="en-US" sz="2400" dirty="0" err="1"/>
              <a:t>kubectl</a:t>
            </a:r>
            <a:r>
              <a:rPr lang="en-US" sz="2400" dirty="0"/>
              <a:t> explain </a:t>
            </a:r>
            <a:r>
              <a:rPr lang="en-US" sz="2400" dirty="0" err="1"/>
              <a:t>pods.spec</a:t>
            </a:r>
            <a:r>
              <a:rPr lang="en-US" sz="2400" dirty="0"/>
              <a:t>, </a:t>
            </a:r>
            <a:r>
              <a:rPr lang="en-US" sz="2400" dirty="0" err="1"/>
              <a:t>kubectl</a:t>
            </a:r>
            <a:r>
              <a:rPr lang="en-US" sz="2400" dirty="0"/>
              <a:t> explain </a:t>
            </a:r>
            <a:r>
              <a:rPr lang="en-US" sz="2400" dirty="0" err="1"/>
              <a:t>pods.spec.containers</a:t>
            </a:r>
            <a:r>
              <a:rPr lang="en-US" sz="2400" dirty="0"/>
              <a:t>...</a:t>
            </a:r>
          </a:p>
          <a:p>
            <a:r>
              <a:rPr lang="en-US" sz="2400" dirty="0"/>
              <a:t>Ask us :-)</a:t>
            </a:r>
          </a:p>
        </p:txBody>
      </p:sp>
    </p:spTree>
    <p:extLst>
      <p:ext uri="{BB962C8B-B14F-4D97-AF65-F5344CB8AC3E}">
        <p14:creationId xmlns:p14="http://schemas.microsoft.com/office/powerpoint/2010/main" val="1083085336"/>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a:t>Kubernetes Resources</a:t>
            </a:r>
          </a:p>
        </p:txBody>
      </p:sp>
      <p:sp>
        <p:nvSpPr>
          <p:cNvPr id="5" name="Text Placeholder 4"/>
          <p:cNvSpPr>
            <a:spLocks noGrp="1"/>
          </p:cNvSpPr>
          <p:nvPr>
            <p:ph type="body" sz="quarter" idx="10"/>
          </p:nvPr>
        </p:nvSpPr>
        <p:spPr>
          <a:xfrm>
            <a:off x="390452" y="1616405"/>
            <a:ext cx="4100873" cy="3847207"/>
          </a:xfrm>
        </p:spPr>
        <p:txBody>
          <a:bodyPr/>
          <a:lstStyle/>
          <a:p>
            <a:r>
              <a:rPr lang="en-US" sz="2800" dirty="0"/>
              <a:t>Describes the </a:t>
            </a:r>
            <a:r>
              <a:rPr lang="en-US" sz="2800" b="1" i="1" dirty="0"/>
              <a:t>“desired state”</a:t>
            </a:r>
            <a:r>
              <a:rPr lang="en-US" sz="2800" dirty="0"/>
              <a:t> of your system</a:t>
            </a:r>
          </a:p>
          <a:p>
            <a:r>
              <a:rPr lang="en-US" sz="2800" dirty="0"/>
              <a:t>Components such as Controllers, the Scheduler, API Server, </a:t>
            </a:r>
            <a:r>
              <a:rPr lang="en-US" sz="2800" dirty="0" err="1"/>
              <a:t>kubelet</a:t>
            </a:r>
            <a:r>
              <a:rPr lang="en-US" sz="2800" dirty="0"/>
              <a:t> work together to put the system into the “desired state”</a:t>
            </a:r>
          </a:p>
          <a:p>
            <a:r>
              <a:rPr lang="en-US" sz="2800" dirty="0" err="1"/>
              <a:t>etcd</a:t>
            </a:r>
            <a:r>
              <a:rPr lang="en-US" sz="2800" dirty="0"/>
              <a:t> stores this state</a:t>
            </a:r>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Pod</a:t>
            </a: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Service</a:t>
            </a: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Ingress</a:t>
            </a: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Namespace</a:t>
            </a: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Deployment</a:t>
            </a: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Job, </a:t>
            </a:r>
            <a:r>
              <a:rPr lang="en-US" sz="2400" dirty="0" err="1">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Secret, </a:t>
            </a:r>
            <a:r>
              <a:rPr lang="en-US" sz="2400" dirty="0" err="1">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and more!</a:t>
            </a:r>
          </a:p>
        </p:txBody>
      </p:sp>
    </p:spTree>
    <p:extLst>
      <p:ext uri="{BB962C8B-B14F-4D97-AF65-F5344CB8AC3E}">
        <p14:creationId xmlns:p14="http://schemas.microsoft.com/office/powerpoint/2010/main" val="735842984"/>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Pods</a:t>
            </a:r>
          </a:p>
        </p:txBody>
      </p:sp>
      <p:sp>
        <p:nvSpPr>
          <p:cNvPr id="3" name="Text Placeholder 2"/>
          <p:cNvSpPr>
            <a:spLocks noGrp="1"/>
          </p:cNvSpPr>
          <p:nvPr>
            <p:ph type="body" sz="quarter" idx="10"/>
          </p:nvPr>
        </p:nvSpPr>
        <p:spPr>
          <a:xfrm>
            <a:off x="274702" y="1211287"/>
            <a:ext cx="4922331" cy="5355312"/>
          </a:xfrm>
        </p:spPr>
        <p:txBody>
          <a:bodyPr/>
          <a:lstStyle/>
          <a:p>
            <a:r>
              <a:rPr lang="en-US" sz="3200" dirty="0"/>
              <a:t>Pods are the smallest unit of deployment in K8S</a:t>
            </a:r>
          </a:p>
          <a:p>
            <a:r>
              <a:rPr lang="en-US" sz="3200" dirty="0"/>
              <a:t>Each pod gets an IP within the cluster address space</a:t>
            </a:r>
          </a:p>
          <a:p>
            <a:r>
              <a:rPr lang="en-US" sz="3200" dirty="0"/>
              <a:t>They can container 1 or more containers</a:t>
            </a:r>
          </a:p>
          <a:p>
            <a:r>
              <a:rPr lang="en-US" sz="3200" dirty="0"/>
              <a:t>The containers share a network namespace and can share volumes but have separate process namespace</a:t>
            </a:r>
          </a:p>
        </p:txBody>
      </p:sp>
      <p:sp>
        <p:nvSpPr>
          <p:cNvPr id="4" name="Rectangle 3"/>
          <p:cNvSpPr/>
          <p:nvPr/>
        </p:nvSpPr>
        <p:spPr bwMode="auto">
          <a:xfrm>
            <a:off x="6035802" y="1211287"/>
            <a:ext cx="5793525" cy="4842273"/>
          </a:xfrm>
          <a:prstGeom prst="rect">
            <a:avLst/>
          </a:prstGeom>
          <a:solidFill>
            <a:srgbClr val="FFB900"/>
          </a:solidFill>
          <a:ln>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5" name="Rounded Rectangle 4"/>
          <p:cNvSpPr/>
          <p:nvPr/>
        </p:nvSpPr>
        <p:spPr bwMode="auto">
          <a:xfrm>
            <a:off x="7683524" y="2187615"/>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ysClr val="windowText" lastClr="000000"/>
                </a:solidFill>
                <a:ea typeface="Segoe UI" pitchFamily="34" charset="0"/>
                <a:cs typeface="Segoe UI" pitchFamily="34" charset="0"/>
              </a:rPr>
              <a:t>Container A</a:t>
            </a:r>
          </a:p>
        </p:txBody>
      </p:sp>
      <p:sp>
        <p:nvSpPr>
          <p:cNvPr id="7" name="Rounded Rectangle 6"/>
          <p:cNvSpPr/>
          <p:nvPr/>
        </p:nvSpPr>
        <p:spPr bwMode="auto">
          <a:xfrm>
            <a:off x="7687516" y="3335440"/>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ysClr val="windowText" lastClr="000000"/>
                </a:solidFill>
                <a:ea typeface="Segoe UI" pitchFamily="34" charset="0"/>
                <a:cs typeface="Segoe UI" pitchFamily="34" charset="0"/>
              </a:rPr>
              <a:t>Container B</a:t>
            </a:r>
          </a:p>
        </p:txBody>
      </p:sp>
      <p:sp>
        <p:nvSpPr>
          <p:cNvPr id="8" name="Can 7"/>
          <p:cNvSpPr/>
          <p:nvPr/>
        </p:nvSpPr>
        <p:spPr bwMode="auto">
          <a:xfrm>
            <a:off x="6840442" y="4793850"/>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Volume 1</a:t>
            </a:r>
          </a:p>
        </p:txBody>
      </p:sp>
      <p:sp>
        <p:nvSpPr>
          <p:cNvPr id="9" name="Can 8"/>
          <p:cNvSpPr/>
          <p:nvPr/>
        </p:nvSpPr>
        <p:spPr bwMode="auto">
          <a:xfrm>
            <a:off x="10542131" y="4793851"/>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Volume 2</a:t>
            </a:r>
          </a:p>
        </p:txBody>
      </p:sp>
      <p:cxnSp>
        <p:nvCxnSpPr>
          <p:cNvPr id="11" name="Straight Arrow Connector 10"/>
          <p:cNvCxnSpPr>
            <a:stCxn id="8" idx="1"/>
            <a:endCxn id="5" idx="1"/>
          </p:cNvCxnSpPr>
          <p:nvPr/>
        </p:nvCxnSpPr>
        <p:spPr>
          <a:xfrm rot="5400000" flipH="1" flipV="1">
            <a:off x="6450790" y="3561117"/>
            <a:ext cx="2143247" cy="32222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a:endCxn id="7" idx="1"/>
          </p:cNvCxnSpPr>
          <p:nvPr/>
        </p:nvCxnSpPr>
        <p:spPr>
          <a:xfrm rot="5400000" flipH="1" flipV="1">
            <a:off x="7026698" y="4133033"/>
            <a:ext cx="995422" cy="3262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1"/>
            <a:endCxn id="5" idx="3"/>
          </p:cNvCxnSpPr>
          <p:nvPr/>
        </p:nvCxnSpPr>
        <p:spPr>
          <a:xfrm rot="16200000" flipV="1">
            <a:off x="9817918" y="3548776"/>
            <a:ext cx="2143248" cy="34690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7690293" y="2187615"/>
            <a:ext cx="653607" cy="2073800"/>
          </a:xfrm>
          <a:prstGeom prst="roundRect">
            <a:avLst/>
          </a:prstGeom>
          <a:solidFill>
            <a:schemeClr val="bg2">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Network</a:t>
            </a:r>
            <a:r>
              <a:rPr lang="en-US" sz="2400" dirty="0">
                <a:solidFill>
                  <a:schemeClr val="tx1"/>
                </a:solidFill>
                <a:ea typeface="Segoe UI" pitchFamily="34" charset="0"/>
                <a:cs typeface="Segoe UI" pitchFamily="34" charset="0"/>
              </a:rPr>
              <a:t> </a:t>
            </a:r>
            <a:r>
              <a:rPr lang="en-US" sz="1400" dirty="0">
                <a:solidFill>
                  <a:schemeClr val="tx1"/>
                </a:solidFill>
                <a:ea typeface="Segoe UI" pitchFamily="34" charset="0"/>
                <a:cs typeface="Segoe UI" pitchFamily="34" charset="0"/>
              </a:rPr>
              <a:t>Namespace</a:t>
            </a:r>
          </a:p>
        </p:txBody>
      </p:sp>
      <p:sp>
        <p:nvSpPr>
          <p:cNvPr id="18" name="TextBox 17"/>
          <p:cNvSpPr txBox="1"/>
          <p:nvPr/>
        </p:nvSpPr>
        <p:spPr>
          <a:xfrm>
            <a:off x="6035802" y="295274"/>
            <a:ext cx="14465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Network</a:t>
            </a:r>
          </a:p>
        </p:txBody>
      </p:sp>
      <p:cxnSp>
        <p:nvCxnSpPr>
          <p:cNvPr id="20" name="Straight Arrow Connector 19"/>
          <p:cNvCxnSpPr>
            <a:stCxn id="17" idx="0"/>
            <a:endCxn id="18" idx="3"/>
          </p:cNvCxnSpPr>
          <p:nvPr/>
        </p:nvCxnSpPr>
        <p:spPr>
          <a:xfrm rot="16200000" flipV="1">
            <a:off x="6960521" y="1131038"/>
            <a:ext cx="1578409" cy="534745"/>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294592"/>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a:t>
            </a:r>
          </a:p>
        </p:txBody>
      </p:sp>
      <p:sp>
        <p:nvSpPr>
          <p:cNvPr id="3" name="Text Placeholder 2"/>
          <p:cNvSpPr>
            <a:spLocks noGrp="1"/>
          </p:cNvSpPr>
          <p:nvPr>
            <p:ph type="body" sz="quarter" idx="10"/>
          </p:nvPr>
        </p:nvSpPr>
        <p:spPr>
          <a:xfrm>
            <a:off x="274702" y="1211287"/>
            <a:ext cx="4229481" cy="4708981"/>
          </a:xfrm>
        </p:spPr>
        <p:txBody>
          <a:bodyPr/>
          <a:lstStyle/>
          <a:p>
            <a:r>
              <a:rPr lang="en-US" sz="2800" dirty="0"/>
              <a:t>Pods can come and go, so you need a stable IP to access your pods</a:t>
            </a:r>
          </a:p>
          <a:p>
            <a:r>
              <a:rPr lang="en-US" sz="2800" dirty="0"/>
              <a:t>Services and cluster DNS enables Service Discover in K8S</a:t>
            </a:r>
          </a:p>
          <a:p>
            <a:r>
              <a:rPr lang="en-US" sz="2800" dirty="0"/>
              <a:t>A service provides stable IP for clients</a:t>
            </a:r>
          </a:p>
          <a:p>
            <a:r>
              <a:rPr lang="en-US" sz="2800" dirty="0"/>
              <a:t>A service manages the dynamic endpoints that represent the Pods IP</a:t>
            </a:r>
          </a:p>
        </p:txBody>
      </p:sp>
      <p:sp>
        <p:nvSpPr>
          <p:cNvPr id="4" name="Rounded Rectangle 3"/>
          <p:cNvSpPr/>
          <p:nvPr/>
        </p:nvSpPr>
        <p:spPr bwMode="auto">
          <a:xfrm>
            <a:off x="8657087" y="1104445"/>
            <a:ext cx="2811017" cy="1502229"/>
          </a:xfrm>
          <a:prstGeom prst="round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a:t>
            </a:r>
            <a:r>
              <a:rPr lang="en-US" sz="2400" dirty="0" err="1">
                <a:solidFill>
                  <a:schemeClr val="tx1"/>
                </a:solidFill>
                <a:ea typeface="Segoe UI" pitchFamily="34" charset="0"/>
                <a:cs typeface="Segoe UI" pitchFamily="34" charset="0"/>
              </a:rPr>
              <a:t>api</a:t>
            </a:r>
            <a:r>
              <a:rPr lang="en-US" sz="2400" dirty="0">
                <a:solidFill>
                  <a:schemeClr val="tx1"/>
                </a:solidFill>
                <a:ea typeface="Segoe UI" pitchFamily="34" charset="0"/>
                <a:cs typeface="Segoe UI" pitchFamily="34" charset="0"/>
              </a:rPr>
              <a:t>-service</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selector = </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app: </a:t>
            </a:r>
            <a:r>
              <a:rPr lang="en-US" sz="2000" dirty="0" err="1">
                <a:solidFill>
                  <a:schemeClr val="tx1"/>
                </a:solidFill>
                <a:ea typeface="Segoe UI" pitchFamily="34" charset="0"/>
                <a:cs typeface="Segoe UI" pitchFamily="34" charset="0"/>
              </a:rPr>
              <a:t>todo-api</a:t>
            </a:r>
            <a:endParaRPr lang="en-US" sz="2000" dirty="0">
              <a:solidFill>
                <a:schemeClr val="tx1"/>
              </a:solidFill>
              <a:ea typeface="Segoe UI" pitchFamily="34" charset="0"/>
              <a:cs typeface="Segoe UI" pitchFamily="34" charset="0"/>
            </a:endParaRPr>
          </a:p>
        </p:txBody>
      </p:sp>
      <p:sp>
        <p:nvSpPr>
          <p:cNvPr id="5" name="Rounded Rectangle 4"/>
          <p:cNvSpPr/>
          <p:nvPr/>
        </p:nvSpPr>
        <p:spPr bwMode="auto">
          <a:xfrm>
            <a:off x="4865914" y="1104446"/>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Client</a:t>
            </a:r>
          </a:p>
        </p:txBody>
      </p:sp>
      <p:cxnSp>
        <p:nvCxnSpPr>
          <p:cNvPr id="7" name="Straight Arrow Connector 6"/>
          <p:cNvCxnSpPr>
            <a:stCxn id="5" idx="3"/>
            <a:endCxn id="4" idx="1"/>
          </p:cNvCxnSpPr>
          <p:nvPr/>
        </p:nvCxnSpPr>
        <p:spPr>
          <a:xfrm flipV="1">
            <a:off x="7315200" y="1855560"/>
            <a:ext cx="134188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bwMode="auto">
          <a:xfrm>
            <a:off x="8561619" y="40120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2" name="Rounded Rectangle 11"/>
          <p:cNvSpPr/>
          <p:nvPr/>
        </p:nvSpPr>
        <p:spPr bwMode="auto">
          <a:xfrm>
            <a:off x="8714019" y="41644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3" name="Rounded Rectangle 12"/>
          <p:cNvSpPr/>
          <p:nvPr/>
        </p:nvSpPr>
        <p:spPr bwMode="auto">
          <a:xfrm>
            <a:off x="8866419" y="43168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4" name="Rounded Rectangle 13"/>
          <p:cNvSpPr/>
          <p:nvPr/>
        </p:nvSpPr>
        <p:spPr bwMode="auto">
          <a:xfrm>
            <a:off x="9018819" y="44692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5" name="Rounded Rectangle 14"/>
          <p:cNvSpPr/>
          <p:nvPr/>
        </p:nvSpPr>
        <p:spPr bwMode="auto">
          <a:xfrm>
            <a:off x="9171219" y="46216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a:t>
            </a:r>
            <a:r>
              <a:rPr lang="en-US" sz="2400" dirty="0" err="1">
                <a:solidFill>
                  <a:schemeClr val="tx1"/>
                </a:solidFill>
                <a:ea typeface="Segoe UI" pitchFamily="34" charset="0"/>
                <a:cs typeface="Segoe UI" pitchFamily="34" charset="0"/>
              </a:rPr>
              <a:t>api</a:t>
            </a:r>
            <a:r>
              <a:rPr lang="en-US" sz="2400" dirty="0">
                <a:solidFill>
                  <a:schemeClr val="tx1"/>
                </a:solidFill>
                <a:ea typeface="Segoe UI" pitchFamily="34" charset="0"/>
                <a:cs typeface="Segoe UI" pitchFamily="34" charset="0"/>
              </a:rPr>
              <a:t>-pod</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label =</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app: </a:t>
            </a:r>
            <a:r>
              <a:rPr lang="en-US" sz="2000" dirty="0" err="1">
                <a:solidFill>
                  <a:schemeClr val="tx1"/>
                </a:solidFill>
                <a:ea typeface="Segoe UI" pitchFamily="34" charset="0"/>
                <a:cs typeface="Segoe UI" pitchFamily="34" charset="0"/>
              </a:rPr>
              <a:t>todo-api</a:t>
            </a:r>
            <a:endParaRPr lang="en-US" sz="2000" dirty="0">
              <a:solidFill>
                <a:schemeClr val="tx1"/>
              </a:solidFill>
              <a:ea typeface="Segoe UI" pitchFamily="34" charset="0"/>
              <a:cs typeface="Segoe UI" pitchFamily="34" charset="0"/>
            </a:endParaRPr>
          </a:p>
        </p:txBody>
      </p:sp>
      <p:cxnSp>
        <p:nvCxnSpPr>
          <p:cNvPr id="17" name="Straight Arrow Connector 16"/>
          <p:cNvCxnSpPr>
            <a:stCxn id="4" idx="2"/>
            <a:endCxn id="8" idx="0"/>
          </p:cNvCxnSpPr>
          <p:nvPr/>
        </p:nvCxnSpPr>
        <p:spPr>
          <a:xfrm flipH="1">
            <a:off x="9786262" y="2606674"/>
            <a:ext cx="276334" cy="14053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2"/>
            <a:endCxn id="12" idx="0"/>
          </p:cNvCxnSpPr>
          <p:nvPr/>
        </p:nvCxnSpPr>
        <p:spPr>
          <a:xfrm flipH="1">
            <a:off x="9938662" y="2606674"/>
            <a:ext cx="123934" cy="15577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2"/>
            <a:endCxn id="13" idx="0"/>
          </p:cNvCxnSpPr>
          <p:nvPr/>
        </p:nvCxnSpPr>
        <p:spPr>
          <a:xfrm>
            <a:off x="10062596" y="2606674"/>
            <a:ext cx="28466" cy="17101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 idx="2"/>
            <a:endCxn id="14" idx="0"/>
          </p:cNvCxnSpPr>
          <p:nvPr/>
        </p:nvCxnSpPr>
        <p:spPr>
          <a:xfrm>
            <a:off x="10062596" y="2606674"/>
            <a:ext cx="180866" cy="1862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2"/>
            <a:endCxn id="15" idx="0"/>
          </p:cNvCxnSpPr>
          <p:nvPr/>
        </p:nvCxnSpPr>
        <p:spPr>
          <a:xfrm>
            <a:off x="10062596" y="2606674"/>
            <a:ext cx="333266" cy="2014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4865914" y="4116135"/>
            <a:ext cx="2449285" cy="150222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ysClr val="windowText" lastClr="000000"/>
                </a:solidFill>
                <a:ea typeface="Segoe UI" pitchFamily="34" charset="0"/>
                <a:cs typeface="Segoe UI" pitchFamily="34" charset="0"/>
              </a:rPr>
              <a:t>Cluster DNS</a:t>
            </a:r>
          </a:p>
        </p:txBody>
      </p:sp>
      <p:cxnSp>
        <p:nvCxnSpPr>
          <p:cNvPr id="35" name="Straight Arrow Connector 34"/>
          <p:cNvCxnSpPr>
            <a:stCxn id="5" idx="2"/>
            <a:endCxn id="33" idx="0"/>
          </p:cNvCxnSpPr>
          <p:nvPr/>
        </p:nvCxnSpPr>
        <p:spPr>
          <a:xfrm>
            <a:off x="6090557" y="2606675"/>
            <a:ext cx="0" cy="1509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047828" y="2804329"/>
            <a:ext cx="1890582" cy="1114151"/>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lookup </a:t>
            </a:r>
          </a:p>
          <a:p>
            <a:pPr>
              <a:lnSpc>
                <a:spcPct val="90000"/>
              </a:lnSpc>
              <a:spcAft>
                <a:spcPts val="600"/>
              </a:spcAft>
            </a:pPr>
            <a:r>
              <a:rPr lang="en-US" sz="1600" dirty="0">
                <a:gradFill>
                  <a:gsLst>
                    <a:gs pos="2917">
                      <a:schemeClr val="tx1"/>
                    </a:gs>
                    <a:gs pos="30000">
                      <a:schemeClr val="tx1"/>
                    </a:gs>
                  </a:gsLst>
                  <a:lin ang="5400000" scaled="0"/>
                </a:gradFill>
              </a:rPr>
              <a:t>“</a:t>
            </a:r>
            <a:r>
              <a:rPr lang="en-US" sz="1600" dirty="0" err="1">
                <a:gradFill>
                  <a:gsLst>
                    <a:gs pos="2917">
                      <a:schemeClr val="tx1"/>
                    </a:gs>
                    <a:gs pos="30000">
                      <a:schemeClr val="tx1"/>
                    </a:gs>
                  </a:gsLst>
                  <a:lin ang="5400000" scaled="0"/>
                </a:gradFill>
              </a:rPr>
              <a:t>todo</a:t>
            </a:r>
            <a:r>
              <a:rPr lang="en-US" sz="1600" dirty="0">
                <a:gradFill>
                  <a:gsLst>
                    <a:gs pos="2917">
                      <a:schemeClr val="tx1"/>
                    </a:gs>
                    <a:gs pos="30000">
                      <a:schemeClr val="tx1"/>
                    </a:gs>
                  </a:gsLst>
                  <a:lin ang="5400000" scaled="0"/>
                </a:gradFill>
              </a:rPr>
              <a:t>-</a:t>
            </a:r>
            <a:r>
              <a:rPr lang="en-US" sz="1600" dirty="0" err="1">
                <a:gradFill>
                  <a:gsLst>
                    <a:gs pos="2917">
                      <a:schemeClr val="tx1"/>
                    </a:gs>
                    <a:gs pos="30000">
                      <a:schemeClr val="tx1"/>
                    </a:gs>
                  </a:gsLst>
                  <a:lin ang="5400000" scaled="0"/>
                </a:gradFill>
              </a:rPr>
              <a:t>api</a:t>
            </a:r>
            <a:r>
              <a:rPr lang="en-US" sz="1600" dirty="0">
                <a:gradFill>
                  <a:gsLst>
                    <a:gs pos="2917">
                      <a:schemeClr val="tx1"/>
                    </a:gs>
                    <a:gs pos="30000">
                      <a:schemeClr val="tx1"/>
                    </a:gs>
                  </a:gsLst>
                  <a:lin ang="5400000" scaled="0"/>
                </a:gradFill>
              </a:rPr>
              <a:t>-service”</a:t>
            </a:r>
          </a:p>
          <a:p>
            <a:pPr>
              <a:lnSpc>
                <a:spcPct val="90000"/>
              </a:lnSpc>
              <a:spcAft>
                <a:spcPts val="600"/>
              </a:spcAft>
            </a:pPr>
            <a:r>
              <a:rPr lang="en-US" sz="1600" dirty="0">
                <a:gradFill>
                  <a:gsLst>
                    <a:gs pos="2917">
                      <a:schemeClr val="tx1"/>
                    </a:gs>
                    <a:gs pos="30000">
                      <a:schemeClr val="tx1"/>
                    </a:gs>
                  </a:gsLst>
                  <a:lin ang="5400000" scaled="0"/>
                </a:gradFill>
              </a:rPr>
              <a:t>to get stable IP</a:t>
            </a:r>
          </a:p>
        </p:txBody>
      </p:sp>
    </p:spTree>
    <p:extLst>
      <p:ext uri="{BB962C8B-B14F-4D97-AF65-F5344CB8AC3E}">
        <p14:creationId xmlns:p14="http://schemas.microsoft.com/office/powerpoint/2010/main" val="1846984153"/>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Deployments and </a:t>
            </a:r>
            <a:r>
              <a:rPr lang="en-US" dirty="0" err="1"/>
              <a:t>Replicasets</a:t>
            </a:r>
            <a:endParaRPr lang="en-US" dirty="0"/>
          </a:p>
        </p:txBody>
      </p:sp>
      <p:sp>
        <p:nvSpPr>
          <p:cNvPr id="3" name="Text Placeholder 2"/>
          <p:cNvSpPr>
            <a:spLocks noGrp="1"/>
          </p:cNvSpPr>
          <p:nvPr>
            <p:ph type="body" sz="quarter" idx="10"/>
          </p:nvPr>
        </p:nvSpPr>
        <p:spPr>
          <a:xfrm>
            <a:off x="274702" y="1211287"/>
            <a:ext cx="4036041" cy="4536627"/>
          </a:xfrm>
        </p:spPr>
        <p:txBody>
          <a:bodyPr/>
          <a:lstStyle/>
          <a:p>
            <a:r>
              <a:rPr lang="en-US" sz="2800" dirty="0"/>
              <a:t>Deployments enable you to do controlled rollouts of your pods</a:t>
            </a:r>
          </a:p>
          <a:p>
            <a:r>
              <a:rPr lang="en-US" sz="2800" dirty="0"/>
              <a:t>When you create a deployment, a </a:t>
            </a:r>
            <a:r>
              <a:rPr lang="en-US" sz="2800" dirty="0" err="1"/>
              <a:t>replicaset</a:t>
            </a:r>
            <a:r>
              <a:rPr lang="en-US" sz="2800" dirty="0"/>
              <a:t> is automatically created, the </a:t>
            </a:r>
            <a:r>
              <a:rPr lang="en-US" sz="2800" dirty="0" err="1"/>
              <a:t>replicaset</a:t>
            </a:r>
            <a:r>
              <a:rPr lang="en-US" sz="2800" dirty="0"/>
              <a:t> supervises many instances of your pods should be deployed</a:t>
            </a:r>
          </a:p>
        </p:txBody>
      </p:sp>
      <p:sp>
        <p:nvSpPr>
          <p:cNvPr id="4" name="Rectangle 3"/>
          <p:cNvSpPr/>
          <p:nvPr/>
        </p:nvSpPr>
        <p:spPr bwMode="auto">
          <a:xfrm>
            <a:off x="4637310" y="2677886"/>
            <a:ext cx="1959429" cy="914400"/>
          </a:xfrm>
          <a:prstGeom prst="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Deployments</a:t>
            </a:r>
          </a:p>
        </p:txBody>
      </p:sp>
      <p:sp>
        <p:nvSpPr>
          <p:cNvPr id="5" name="Rectangle 4"/>
          <p:cNvSpPr/>
          <p:nvPr/>
        </p:nvSpPr>
        <p:spPr bwMode="auto">
          <a:xfrm>
            <a:off x="7249886" y="2677886"/>
            <a:ext cx="1959429" cy="914400"/>
          </a:xfrm>
          <a:prstGeom prst="rect">
            <a:avLst/>
          </a:prstGeom>
          <a:solidFill>
            <a:schemeClr val="accent5">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a:solidFill>
                  <a:schemeClr val="tx1"/>
                </a:solidFill>
                <a:ea typeface="Segoe UI" pitchFamily="34" charset="0"/>
                <a:cs typeface="Segoe UI" pitchFamily="34" charset="0"/>
              </a:rPr>
              <a:t>ReplicaSets</a:t>
            </a:r>
            <a:endParaRPr lang="en-US" sz="2000" dirty="0">
              <a:solidFill>
                <a:schemeClr val="tx1"/>
              </a:solidFill>
              <a:ea typeface="Segoe UI" pitchFamily="34" charset="0"/>
              <a:cs typeface="Segoe UI" pitchFamily="34" charset="0"/>
            </a:endParaRPr>
          </a:p>
        </p:txBody>
      </p:sp>
      <p:cxnSp>
        <p:nvCxnSpPr>
          <p:cNvPr id="11" name="Straight Arrow Connector 10"/>
          <p:cNvCxnSpPr>
            <a:stCxn id="4" idx="3"/>
            <a:endCxn id="5" idx="1"/>
          </p:cNvCxnSpPr>
          <p:nvPr/>
        </p:nvCxnSpPr>
        <p:spPr>
          <a:xfrm>
            <a:off x="6596739" y="3135086"/>
            <a:ext cx="65314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bwMode="auto">
          <a:xfrm>
            <a:off x="10112824" y="299357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Pods</a:t>
            </a:r>
          </a:p>
        </p:txBody>
      </p:sp>
      <p:sp>
        <p:nvSpPr>
          <p:cNvPr id="14" name="Rounded Rectangle 13"/>
          <p:cNvSpPr/>
          <p:nvPr/>
        </p:nvSpPr>
        <p:spPr bwMode="auto">
          <a:xfrm>
            <a:off x="9965868" y="28302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Pods</a:t>
            </a:r>
          </a:p>
        </p:txBody>
      </p:sp>
      <p:sp>
        <p:nvSpPr>
          <p:cNvPr id="6" name="Rounded Rectangle 5"/>
          <p:cNvSpPr/>
          <p:nvPr/>
        </p:nvSpPr>
        <p:spPr bwMode="auto">
          <a:xfrm>
            <a:off x="9813468" y="26778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Pods</a:t>
            </a:r>
          </a:p>
        </p:txBody>
      </p:sp>
      <p:cxnSp>
        <p:nvCxnSpPr>
          <p:cNvPr id="17" name="Straight Arrow Connector 16"/>
          <p:cNvCxnSpPr>
            <a:stCxn id="5" idx="3"/>
            <a:endCxn id="6" idx="1"/>
          </p:cNvCxnSpPr>
          <p:nvPr/>
        </p:nvCxnSpPr>
        <p:spPr>
          <a:xfrm>
            <a:off x="9209315" y="3135086"/>
            <a:ext cx="604153"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32832" y="4365177"/>
            <a:ext cx="7448193" cy="2043636"/>
          </a:xfrm>
          <a:prstGeom prst="rect">
            <a:avLst/>
          </a:prstGeom>
          <a:noFill/>
        </p:spPr>
        <p:txBody>
          <a:bodyPr wrap="none" lIns="182880" tIns="146304" rIns="182880" bIns="146304" rtlCol="0">
            <a:spAutoFit/>
          </a:bodyPr>
          <a:lstStyle/>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scale --replicas=3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status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undo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endParaRPr lang="en-US" sz="2000" b="1" dirty="0">
              <a:latin typeface="Courier New" charset="0"/>
              <a:ea typeface="Courier New" charset="0"/>
              <a:cs typeface="Courier New" charset="0"/>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3741260"/>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Events</a:t>
            </a:r>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a:t>From “Kubernetes in Action” by Manning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Volumes</a:t>
            </a:r>
          </a:p>
        </p:txBody>
      </p:sp>
      <p:sp>
        <p:nvSpPr>
          <p:cNvPr id="3" name="Text Placeholder 2"/>
          <p:cNvSpPr>
            <a:spLocks noGrp="1"/>
          </p:cNvSpPr>
          <p:nvPr>
            <p:ph type="body" sz="quarter" idx="10"/>
          </p:nvPr>
        </p:nvSpPr>
        <p:spPr>
          <a:xfrm>
            <a:off x="274702" y="1211287"/>
            <a:ext cx="4003384" cy="5783238"/>
          </a:xfrm>
        </p:spPr>
        <p:txBody>
          <a:bodyPr/>
          <a:lstStyle/>
          <a:p>
            <a:r>
              <a:rPr lang="en-US" sz="2800" dirty="0"/>
              <a:t>Persistent Volumes are resources to specify how storage volumes are made available to pods</a:t>
            </a:r>
          </a:p>
          <a:p>
            <a:r>
              <a:rPr lang="en-US" sz="2800" dirty="0"/>
              <a:t>The containers in your pods mount these volumes to a path in their filesystem</a:t>
            </a:r>
          </a:p>
          <a:p>
            <a:r>
              <a:rPr lang="en-US" sz="2800" dirty="0"/>
              <a:t>K8S supports many volume types</a:t>
            </a:r>
          </a:p>
          <a:p>
            <a:pPr lvl="1"/>
            <a:r>
              <a:rPr lang="en-US" sz="2400" dirty="0">
                <a:hlinkClick r:id="rId2"/>
              </a:rPr>
              <a:t>https://kubernetes.io/docs/concepts/storage/volumes/</a:t>
            </a: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211287"/>
            <a:ext cx="7521645" cy="4989286"/>
          </a:xfrm>
          <a:prstGeom prst="rect">
            <a:avLst/>
          </a:prstGeom>
        </p:spPr>
      </p:pic>
    </p:spTree>
    <p:extLst>
      <p:ext uri="{BB962C8B-B14F-4D97-AF65-F5344CB8AC3E}">
        <p14:creationId xmlns:p14="http://schemas.microsoft.com/office/powerpoint/2010/main" val="733147908"/>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Volume Claims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212849"/>
            <a:ext cx="4673600" cy="5448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751" y="1212849"/>
            <a:ext cx="3670300" cy="3086100"/>
          </a:xfrm>
          <a:prstGeom prst="rect">
            <a:avLst/>
          </a:prstGeom>
        </p:spPr>
      </p:pic>
      <p:cxnSp>
        <p:nvCxnSpPr>
          <p:cNvPr id="7" name="Straight Arrow Connector 6"/>
          <p:cNvCxnSpPr/>
          <p:nvPr/>
        </p:nvCxnSpPr>
        <p:spPr>
          <a:xfrm flipV="1">
            <a:off x="5029200" y="2253343"/>
            <a:ext cx="2383971" cy="1338944"/>
          </a:xfrm>
          <a:prstGeom prst="straightConnector1">
            <a:avLst/>
          </a:prstGeom>
          <a:ln w="25400">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568685"/>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Volume Claims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929" y="1245507"/>
            <a:ext cx="10025743" cy="4912110"/>
          </a:xfrm>
          <a:prstGeom prst="rect">
            <a:avLst/>
          </a:prstGeom>
        </p:spPr>
      </p:pic>
      <p:sp>
        <p:nvSpPr>
          <p:cNvPr id="5" name="Text Placeholder 2"/>
          <p:cNvSpPr>
            <a:spLocks noGrp="1"/>
          </p:cNvSpPr>
          <p:nvPr>
            <p:ph type="body" sz="quarter" idx="10"/>
          </p:nvPr>
        </p:nvSpPr>
        <p:spPr>
          <a:xfrm>
            <a:off x="1420586" y="6405811"/>
            <a:ext cx="3857529" cy="386953"/>
          </a:xfrm>
        </p:spPr>
        <p:txBody>
          <a:bodyPr/>
          <a:lstStyle/>
          <a:p>
            <a:pPr marL="0" indent="0">
              <a:buNone/>
            </a:pPr>
            <a:r>
              <a:rPr lang="en-US" sz="1400" dirty="0"/>
              <a:t>From “Kubernetes in Action” by Manning</a:t>
            </a:r>
          </a:p>
        </p:txBody>
      </p:sp>
    </p:spTree>
    <p:extLst>
      <p:ext uri="{BB962C8B-B14F-4D97-AF65-F5344CB8AC3E}">
        <p14:creationId xmlns:p14="http://schemas.microsoft.com/office/powerpoint/2010/main" val="1718960709"/>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Class</a:t>
            </a:r>
          </a:p>
        </p:txBody>
      </p:sp>
      <p:sp>
        <p:nvSpPr>
          <p:cNvPr id="3" name="Text Placeholder 2"/>
          <p:cNvSpPr>
            <a:spLocks noGrp="1"/>
          </p:cNvSpPr>
          <p:nvPr>
            <p:ph type="body" sz="quarter" idx="10"/>
          </p:nvPr>
        </p:nvSpPr>
        <p:spPr>
          <a:xfrm>
            <a:off x="274703" y="1211287"/>
            <a:ext cx="3415554" cy="5650778"/>
          </a:xfrm>
        </p:spPr>
        <p:txBody>
          <a:bodyPr/>
          <a:lstStyle/>
          <a:p>
            <a:r>
              <a:rPr lang="en-US" sz="2400" dirty="0"/>
              <a:t>Storage classes are means for cluster admins to define different classes of storage for developers to use e.g. disk speed, capacity, </a:t>
            </a:r>
            <a:r>
              <a:rPr lang="en-US" sz="2400" dirty="0" err="1"/>
              <a:t>etc</a:t>
            </a:r>
            <a:endParaRPr lang="en-US" sz="2400" dirty="0"/>
          </a:p>
          <a:p>
            <a:r>
              <a:rPr lang="en-US" sz="2400" dirty="0"/>
              <a:t>Developers can then request storage of a specific class in their PVC</a:t>
            </a:r>
          </a:p>
          <a:p>
            <a:r>
              <a:rPr lang="en-US" sz="2400" dirty="0"/>
              <a:t>If a storage class is not specified, and there is a default, then it will be used.</a:t>
            </a:r>
          </a:p>
        </p:txBody>
      </p:sp>
      <p:sp>
        <p:nvSpPr>
          <p:cNvPr id="6" name="Rectangle 5"/>
          <p:cNvSpPr/>
          <p:nvPr/>
        </p:nvSpPr>
        <p:spPr>
          <a:xfrm>
            <a:off x="3853795" y="1424235"/>
            <a:ext cx="7935434" cy="1785104"/>
          </a:xfrm>
          <a:prstGeom prst="rect">
            <a:avLst/>
          </a:prstGeom>
        </p:spPr>
        <p:txBody>
          <a:bodyPr wrap="square">
            <a:spAutoFit/>
          </a:bodyPr>
          <a:lstStyle/>
          <a:p>
            <a:r>
              <a:rPr lang="en-US" sz="2200" b="1" dirty="0" err="1">
                <a:latin typeface="Courier New" charset="0"/>
                <a:ea typeface="Courier New" charset="0"/>
                <a:cs typeface="Courier New" charset="0"/>
              </a:rPr>
              <a:t>kubectl</a:t>
            </a:r>
            <a:r>
              <a:rPr lang="en-US" sz="2200" b="1" dirty="0">
                <a:latin typeface="Courier New" charset="0"/>
                <a:ea typeface="Courier New" charset="0"/>
                <a:cs typeface="Courier New" charset="0"/>
              </a:rPr>
              <a:t> get </a:t>
            </a:r>
            <a:r>
              <a:rPr lang="en-US" sz="2200" b="1" dirty="0" err="1">
                <a:latin typeface="Courier New" charset="0"/>
                <a:ea typeface="Courier New" charset="0"/>
                <a:cs typeface="Courier New" charset="0"/>
              </a:rPr>
              <a:t>storageclasses</a:t>
            </a:r>
            <a:endParaRPr lang="en-US" sz="2200" b="1" dirty="0">
              <a:latin typeface="Courier New" charset="0"/>
              <a:ea typeface="Courier New" charset="0"/>
              <a:cs typeface="Courier New" charset="0"/>
            </a:endParaRPr>
          </a:p>
          <a:p>
            <a:endParaRPr lang="en-US" sz="2200" b="1" dirty="0">
              <a:latin typeface="Courier New" charset="0"/>
              <a:ea typeface="Courier New" charset="0"/>
              <a:cs typeface="Courier New" charset="0"/>
            </a:endParaRPr>
          </a:p>
          <a:p>
            <a:r>
              <a:rPr lang="en-US" sz="2200" b="1" dirty="0">
                <a:latin typeface="Courier New" charset="0"/>
                <a:ea typeface="Courier New" charset="0"/>
                <a:cs typeface="Courier New" charset="0"/>
              </a:rPr>
              <a:t>NAME                PROVISIONER</a:t>
            </a:r>
          </a:p>
          <a:p>
            <a:r>
              <a:rPr lang="en-US" sz="2200" b="1" dirty="0">
                <a:latin typeface="Courier New" charset="0"/>
                <a:ea typeface="Courier New" charset="0"/>
                <a:cs typeface="Courier New" charset="0"/>
              </a:rPr>
              <a:t>default (default)   </a:t>
            </a:r>
            <a:r>
              <a:rPr lang="en-US" sz="2200" b="1" dirty="0" err="1">
                <a:latin typeface="Courier New" charset="0"/>
                <a:ea typeface="Courier New" charset="0"/>
                <a:cs typeface="Courier New" charset="0"/>
              </a:rPr>
              <a:t>kubernetes.io</a:t>
            </a:r>
            <a:r>
              <a:rPr lang="en-US" sz="2200" b="1" dirty="0">
                <a:latin typeface="Courier New" charset="0"/>
                <a:ea typeface="Courier New" charset="0"/>
                <a:cs typeface="Courier New" charset="0"/>
              </a:rPr>
              <a:t>/azure-disk</a:t>
            </a:r>
          </a:p>
          <a:p>
            <a:r>
              <a:rPr lang="en-US" sz="2200" b="1" dirty="0">
                <a:latin typeface="Courier New" charset="0"/>
                <a:ea typeface="Courier New" charset="0"/>
                <a:cs typeface="Courier New" charset="0"/>
              </a:rPr>
              <a:t>managed-premium     </a:t>
            </a:r>
            <a:r>
              <a:rPr lang="en-US" sz="2200" b="1" dirty="0" err="1">
                <a:latin typeface="Courier New" charset="0"/>
                <a:ea typeface="Courier New" charset="0"/>
                <a:cs typeface="Courier New" charset="0"/>
              </a:rPr>
              <a:t>kubernetes.io</a:t>
            </a:r>
            <a:r>
              <a:rPr lang="en-US" sz="2200" b="1" dirty="0">
                <a:latin typeface="Courier New" charset="0"/>
                <a:ea typeface="Courier New" charset="0"/>
                <a:cs typeface="Courier New" charset="0"/>
              </a:rPr>
              <a:t>/azure-disk</a:t>
            </a:r>
          </a:p>
        </p:txBody>
      </p:sp>
    </p:spTree>
    <p:extLst>
      <p:ext uri="{BB962C8B-B14F-4D97-AF65-F5344CB8AC3E}">
        <p14:creationId xmlns:p14="http://schemas.microsoft.com/office/powerpoint/2010/main" val="2030483798"/>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Storage Class for AKS</a:t>
            </a:r>
          </a:p>
        </p:txBody>
      </p:sp>
      <p:sp>
        <p:nvSpPr>
          <p:cNvPr id="3" name="Text Placeholder 2"/>
          <p:cNvSpPr>
            <a:spLocks noGrp="1"/>
          </p:cNvSpPr>
          <p:nvPr>
            <p:ph type="body" sz="quarter" idx="10"/>
          </p:nvPr>
        </p:nvSpPr>
        <p:spPr>
          <a:xfrm>
            <a:off x="274703" y="1211287"/>
            <a:ext cx="10698098" cy="4524315"/>
          </a:xfrm>
        </p:spPr>
        <p:txBody>
          <a:bodyPr/>
          <a:lstStyle/>
          <a:p>
            <a:pPr marL="0" indent="0">
              <a:buNone/>
            </a:pPr>
            <a:r>
              <a:rPr lang="en-US" sz="2000" b="1" dirty="0" err="1">
                <a:latin typeface="Courier New" charset="0"/>
                <a:ea typeface="Courier New" charset="0"/>
                <a:cs typeface="Courier New" charset="0"/>
              </a:rPr>
              <a:t>apiVersion</a:t>
            </a:r>
            <a:r>
              <a:rPr lang="en-US" sz="2000" b="1" dirty="0">
                <a:latin typeface="Courier New" charset="0"/>
                <a:ea typeface="Courier New" charset="0"/>
                <a:cs typeface="Courier New" charset="0"/>
              </a:rPr>
              <a:t>: storage.k8s.io/v1</a:t>
            </a:r>
          </a:p>
          <a:p>
            <a:pPr marL="0" indent="0">
              <a:buNone/>
            </a:pPr>
            <a:r>
              <a:rPr lang="en-US" sz="2000" b="1" dirty="0">
                <a:latin typeface="Courier New" charset="0"/>
                <a:ea typeface="Courier New" charset="0"/>
                <a:cs typeface="Courier New" charset="0"/>
              </a:rPr>
              <a:t>kind: </a:t>
            </a:r>
            <a:r>
              <a:rPr lang="en-US" sz="2000" b="1" dirty="0" err="1">
                <a:latin typeface="Courier New" charset="0"/>
                <a:ea typeface="Courier New" charset="0"/>
                <a:cs typeface="Courier New" charset="0"/>
              </a:rPr>
              <a:t>StorageClass</a:t>
            </a:r>
            <a:endParaRPr lang="en-US" sz="2000" b="1" dirty="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metadata:</a:t>
            </a:r>
          </a:p>
          <a:p>
            <a:pPr marL="0" indent="0">
              <a:buNone/>
            </a:pPr>
            <a:r>
              <a:rPr lang="en-US" sz="2000" b="1" dirty="0">
                <a:latin typeface="Courier New" charset="0"/>
                <a:ea typeface="Courier New" charset="0"/>
                <a:cs typeface="Courier New" charset="0"/>
              </a:rPr>
              <a:t>  annotations:</a:t>
            </a:r>
          </a:p>
          <a:p>
            <a:pPr marL="0" indent="0">
              <a:buNone/>
            </a:pP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storageclass.beta.kubernetes.io</a:t>
            </a:r>
            <a:r>
              <a:rPr lang="en-US" sz="2000" b="1" dirty="0">
                <a:latin typeface="Courier New" charset="0"/>
                <a:ea typeface="Courier New" charset="0"/>
                <a:cs typeface="Courier New" charset="0"/>
              </a:rPr>
              <a:t>/is-default-class: "true" ... </a:t>
            </a:r>
          </a:p>
          <a:p>
            <a:pPr marL="0" indent="0">
              <a:buNone/>
            </a:pPr>
            <a:r>
              <a:rPr lang="en-US" sz="2000" b="1" dirty="0">
                <a:latin typeface="Courier New" charset="0"/>
                <a:ea typeface="Courier New" charset="0"/>
                <a:cs typeface="Courier New" charset="0"/>
              </a:rPr>
              <a:t>  labels:    </a:t>
            </a:r>
          </a:p>
          <a:p>
            <a:pPr marL="0" indent="0">
              <a:buNone/>
            </a:pPr>
            <a:r>
              <a:rPr lang="en-US" sz="2000" b="1" dirty="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name: default</a:t>
            </a:r>
          </a:p>
          <a:p>
            <a:pPr marL="0" indent="0">
              <a:buNone/>
            </a:pPr>
            <a:r>
              <a:rPr lang="en-US" sz="2000" b="1" dirty="0">
                <a:solidFill>
                  <a:srgbClr val="FF0000"/>
                </a:solidFill>
                <a:latin typeface="Courier New" charset="0"/>
                <a:ea typeface="Courier New" charset="0"/>
                <a:cs typeface="Courier New" charset="0"/>
              </a:rPr>
              <a:t>parameters:</a:t>
            </a:r>
          </a:p>
          <a:p>
            <a:pPr marL="0" indent="0">
              <a:buNone/>
            </a:pPr>
            <a:r>
              <a:rPr lang="en-US" sz="2000" b="1" dirty="0">
                <a:solidFill>
                  <a:srgbClr val="FF0000"/>
                </a:solidFill>
                <a:latin typeface="Courier New" charset="0"/>
                <a:ea typeface="Courier New" charset="0"/>
                <a:cs typeface="Courier New" charset="0"/>
              </a:rPr>
              <a:t>  kind: Managed  </a:t>
            </a:r>
          </a:p>
          <a:p>
            <a:pPr marL="0" indent="0">
              <a:buNone/>
            </a:pPr>
            <a:r>
              <a:rPr lang="en-US" sz="2000" b="1" dirty="0">
                <a:solidFill>
                  <a:srgbClr val="FF0000"/>
                </a:solidFill>
                <a:latin typeface="Courier New" charset="0"/>
                <a:ea typeface="Courier New" charset="0"/>
                <a:cs typeface="Courier New" charset="0"/>
              </a:rPr>
              <a:t>  </a:t>
            </a:r>
            <a:r>
              <a:rPr lang="en-US" sz="2000" b="1" dirty="0" err="1">
                <a:solidFill>
                  <a:srgbClr val="FF0000"/>
                </a:solidFill>
                <a:latin typeface="Courier New" charset="0"/>
                <a:ea typeface="Courier New" charset="0"/>
                <a:cs typeface="Courier New" charset="0"/>
              </a:rPr>
              <a:t>storageaccounttype</a:t>
            </a:r>
            <a:r>
              <a:rPr lang="en-US" sz="2000" b="1" dirty="0">
                <a:solidFill>
                  <a:srgbClr val="FF0000"/>
                </a:solidFill>
                <a:latin typeface="Courier New" charset="0"/>
                <a:ea typeface="Courier New" charset="0"/>
                <a:cs typeface="Courier New" charset="0"/>
              </a:rPr>
              <a:t>: </a:t>
            </a:r>
            <a:r>
              <a:rPr lang="en-US" sz="2000" b="1" dirty="0" err="1">
                <a:solidFill>
                  <a:srgbClr val="FF0000"/>
                </a:solidFill>
                <a:latin typeface="Courier New" charset="0"/>
                <a:ea typeface="Courier New" charset="0"/>
                <a:cs typeface="Courier New" charset="0"/>
              </a:rPr>
              <a:t>Standard_LRS</a:t>
            </a:r>
            <a:endParaRPr lang="en-US" sz="2000" b="1" dirty="0">
              <a:solidFill>
                <a:srgbClr val="FF0000"/>
              </a:solidFill>
              <a:latin typeface="Courier New" charset="0"/>
              <a:ea typeface="Courier New" charset="0"/>
              <a:cs typeface="Courier New" charset="0"/>
            </a:endParaRPr>
          </a:p>
          <a:p>
            <a:pPr marL="0" indent="0">
              <a:buNone/>
            </a:pPr>
            <a:r>
              <a:rPr lang="en-US" sz="2000" b="1" dirty="0" err="1">
                <a:solidFill>
                  <a:srgbClr val="FF0000"/>
                </a:solidFill>
                <a:latin typeface="Courier New" charset="0"/>
                <a:ea typeface="Courier New" charset="0"/>
                <a:cs typeface="Courier New" charset="0"/>
              </a:rPr>
              <a:t>provisioner</a:t>
            </a:r>
            <a:r>
              <a:rPr lang="en-US" sz="2000" b="1" dirty="0">
                <a:solidFill>
                  <a:srgbClr val="FF0000"/>
                </a:solidFill>
                <a:latin typeface="Courier New" charset="0"/>
                <a:ea typeface="Courier New" charset="0"/>
                <a:cs typeface="Courier New" charset="0"/>
              </a:rPr>
              <a:t>: </a:t>
            </a:r>
            <a:r>
              <a:rPr lang="en-US" sz="2000" b="1" dirty="0" err="1">
                <a:solidFill>
                  <a:srgbClr val="FF0000"/>
                </a:solidFill>
                <a:latin typeface="Courier New" charset="0"/>
                <a:ea typeface="Courier New" charset="0"/>
                <a:cs typeface="Courier New" charset="0"/>
              </a:rPr>
              <a:t>kubernetes.io</a:t>
            </a:r>
            <a:r>
              <a:rPr lang="en-US" sz="2000" b="1" dirty="0">
                <a:solidFill>
                  <a:srgbClr val="FF0000"/>
                </a:solidFill>
                <a:latin typeface="Courier New" charset="0"/>
                <a:ea typeface="Courier New" charset="0"/>
                <a:cs typeface="Courier New" charset="0"/>
              </a:rPr>
              <a:t>/azure-disk</a:t>
            </a:r>
          </a:p>
          <a:p>
            <a:pPr marL="0" indent="0">
              <a:buNone/>
            </a:pPr>
            <a:r>
              <a:rPr lang="en-US" sz="2000" b="1" dirty="0" err="1">
                <a:solidFill>
                  <a:srgbClr val="FF0000"/>
                </a:solidFill>
                <a:latin typeface="Courier New" charset="0"/>
                <a:ea typeface="Courier New" charset="0"/>
                <a:cs typeface="Courier New" charset="0"/>
              </a:rPr>
              <a:t>reclaimPolicy</a:t>
            </a:r>
            <a:r>
              <a:rPr lang="en-US" sz="2000" b="1" dirty="0">
                <a:solidFill>
                  <a:srgbClr val="FF0000"/>
                </a:solidFill>
                <a:latin typeface="Courier New" charset="0"/>
                <a:ea typeface="Courier New" charset="0"/>
                <a:cs typeface="Courier New" charset="0"/>
              </a:rPr>
              <a:t>: Delete</a:t>
            </a:r>
          </a:p>
        </p:txBody>
      </p:sp>
    </p:spTree>
    <p:extLst>
      <p:ext uri="{BB962C8B-B14F-4D97-AF65-F5344CB8AC3E}">
        <p14:creationId xmlns:p14="http://schemas.microsoft.com/office/powerpoint/2010/main" val="448938057"/>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By End of Day</a:t>
            </a:r>
          </a:p>
        </p:txBody>
      </p:sp>
      <p:sp>
        <p:nvSpPr>
          <p:cNvPr id="3" name="Text Placeholder 2"/>
          <p:cNvSpPr>
            <a:spLocks noGrp="1"/>
          </p:cNvSpPr>
          <p:nvPr>
            <p:ph type="body" sz="quarter" idx="10"/>
          </p:nvPr>
        </p:nvSpPr>
        <p:spPr>
          <a:xfrm>
            <a:off x="274702" y="1211287"/>
            <a:ext cx="11888787" cy="5115246"/>
          </a:xfrm>
        </p:spPr>
        <p:txBody>
          <a:bodyPr/>
          <a:lstStyle/>
          <a:p>
            <a:r>
              <a:rPr lang="en-US" dirty="0"/>
              <a:t>You have hands-on exposure deploying a micro-service based application to K8S</a:t>
            </a:r>
          </a:p>
          <a:p>
            <a:r>
              <a:rPr lang="en-US" dirty="0"/>
              <a:t>You have a base understanding of K8S architecture</a:t>
            </a:r>
          </a:p>
          <a:p>
            <a:r>
              <a:rPr lang="en-US" dirty="0"/>
              <a:t>You have a base understanding of core K8S concepts and resources</a:t>
            </a:r>
          </a:p>
          <a:p>
            <a:r>
              <a:rPr lang="en-US" dirty="0"/>
              <a:t>You have a base understanding of K8S tooling</a:t>
            </a:r>
          </a:p>
          <a:p>
            <a:r>
              <a:rPr lang="en-US" dirty="0"/>
              <a:t>You are excited about K8S and how it can change how you build enterprise solutions using open-source technologies on Azure!!</a:t>
            </a:r>
          </a:p>
        </p:txBody>
      </p:sp>
    </p:spTree>
    <p:extLst>
      <p:ext uri="{BB962C8B-B14F-4D97-AF65-F5344CB8AC3E}">
        <p14:creationId xmlns:p14="http://schemas.microsoft.com/office/powerpoint/2010/main" val="1679402121"/>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Authentication/Authorization</a:t>
            </a:r>
          </a:p>
        </p:txBody>
      </p:sp>
      <p:sp>
        <p:nvSpPr>
          <p:cNvPr id="3" name="Text Placeholder 2"/>
          <p:cNvSpPr>
            <a:spLocks noGrp="1"/>
          </p:cNvSpPr>
          <p:nvPr>
            <p:ph type="body" sz="quarter" idx="10"/>
          </p:nvPr>
        </p:nvSpPr>
        <p:spPr>
          <a:xfrm>
            <a:off x="274639" y="1212849"/>
            <a:ext cx="10973593" cy="1772793"/>
          </a:xfrm>
        </p:spPr>
        <p:txBody>
          <a:bodyPr/>
          <a:lstStyle/>
          <a:p>
            <a:r>
              <a:rPr lang="en-US" sz="2800" dirty="0" err="1"/>
              <a:t>Authr</a:t>
            </a:r>
            <a:r>
              <a:rPr lang="en-US" sz="2800" dirty="0"/>
              <a:t> decision based on a set of attributes:</a:t>
            </a:r>
          </a:p>
          <a:p>
            <a:pPr lvl="1"/>
            <a:r>
              <a:rPr lang="en-US" sz="2000" dirty="0" err="1"/>
              <a:t>apigroup</a:t>
            </a:r>
            <a:r>
              <a:rPr lang="en-US" sz="2000" dirty="0"/>
              <a:t>, resource, verb</a:t>
            </a:r>
            <a:r>
              <a:rPr lang="en-US" sz="2000"/>
              <a:t>, subject</a:t>
            </a:r>
            <a:endParaRPr lang="en-US" sz="2000" dirty="0"/>
          </a:p>
          <a:p>
            <a:r>
              <a:rPr lang="en-US" sz="2800" dirty="0"/>
              <a:t>Modules executed in order, short-circuit upon successful authentication/authorization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550" y="3375757"/>
            <a:ext cx="10058400" cy="3187625"/>
          </a:xfrm>
          <a:prstGeom prst="rect">
            <a:avLst/>
          </a:prstGeom>
        </p:spPr>
      </p:pic>
      <p:sp>
        <p:nvSpPr>
          <p:cNvPr id="5" name="Text Placeholder 2"/>
          <p:cNvSpPr txBox="1">
            <a:spLocks/>
          </p:cNvSpPr>
          <p:nvPr/>
        </p:nvSpPr>
        <p:spPr>
          <a:xfrm>
            <a:off x="824278" y="6600518"/>
            <a:ext cx="3857529" cy="38695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400"/>
              <a:t>From “Kubernetes in Action” by Manning</a:t>
            </a:r>
            <a:endParaRPr lang="en-US" sz="1400" dirty="0"/>
          </a:p>
        </p:txBody>
      </p:sp>
    </p:spTree>
    <p:extLst>
      <p:ext uri="{BB962C8B-B14F-4D97-AF65-F5344CB8AC3E}">
        <p14:creationId xmlns:p14="http://schemas.microsoft.com/office/powerpoint/2010/main" val="1821995485"/>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RBAC</a:t>
            </a:r>
          </a:p>
        </p:txBody>
      </p:sp>
      <p:sp>
        <p:nvSpPr>
          <p:cNvPr id="3" name="Text Placeholder 2"/>
          <p:cNvSpPr>
            <a:spLocks noGrp="1"/>
          </p:cNvSpPr>
          <p:nvPr>
            <p:ph type="body" sz="quarter" idx="10"/>
          </p:nvPr>
        </p:nvSpPr>
        <p:spPr>
          <a:xfrm>
            <a:off x="355725" y="1338609"/>
            <a:ext cx="10628650" cy="923330"/>
          </a:xfrm>
        </p:spPr>
        <p:txBody>
          <a:bodyPr/>
          <a:lstStyle/>
          <a:p>
            <a:r>
              <a:rPr lang="en-US" sz="2400" dirty="0"/>
              <a:t>Roles define permissions</a:t>
            </a:r>
          </a:p>
          <a:p>
            <a:r>
              <a:rPr lang="en-US" sz="2400" dirty="0" err="1"/>
              <a:t>RoleBindings</a:t>
            </a:r>
            <a:r>
              <a:rPr lang="en-US" sz="2400" dirty="0"/>
              <a:t> grant permissions to subject at a namespace level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45" y="2635163"/>
            <a:ext cx="5333448" cy="374248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010" y="2635163"/>
            <a:ext cx="5590421" cy="3650527"/>
          </a:xfrm>
          <a:prstGeom prst="rect">
            <a:avLst/>
          </a:prstGeom>
        </p:spPr>
      </p:pic>
      <p:cxnSp>
        <p:nvCxnSpPr>
          <p:cNvPr id="7" name="Straight Arrow Connector 6"/>
          <p:cNvCxnSpPr/>
          <p:nvPr/>
        </p:nvCxnSpPr>
        <p:spPr>
          <a:xfrm>
            <a:off x="2547257" y="3559629"/>
            <a:ext cx="3984172" cy="1224643"/>
          </a:xfrm>
          <a:prstGeom prst="straightConnector1">
            <a:avLst/>
          </a:prstGeom>
          <a:ln w="28575">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20903"/>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Ingress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971" y="1369786"/>
            <a:ext cx="10440275" cy="4786086"/>
          </a:xfrm>
          <a:prstGeom prst="rect">
            <a:avLst/>
          </a:prstGeom>
        </p:spPr>
      </p:pic>
      <p:sp>
        <p:nvSpPr>
          <p:cNvPr id="6" name="Text Placeholder 2"/>
          <p:cNvSpPr>
            <a:spLocks noGrp="1"/>
          </p:cNvSpPr>
          <p:nvPr>
            <p:ph type="body" sz="quarter" idx="10"/>
          </p:nvPr>
        </p:nvSpPr>
        <p:spPr>
          <a:xfrm>
            <a:off x="1240971" y="6438468"/>
            <a:ext cx="3857529" cy="386953"/>
          </a:xfrm>
        </p:spPr>
        <p:txBody>
          <a:bodyPr/>
          <a:lstStyle/>
          <a:p>
            <a:pPr marL="0" indent="0">
              <a:buNone/>
            </a:pPr>
            <a:r>
              <a:rPr lang="en-US" sz="1400" dirty="0"/>
              <a:t>From “Kubernetes in Action” by Manning</a:t>
            </a:r>
          </a:p>
        </p:txBody>
      </p:sp>
    </p:spTree>
    <p:extLst>
      <p:ext uri="{BB962C8B-B14F-4D97-AF65-F5344CB8AC3E}">
        <p14:creationId xmlns:p14="http://schemas.microsoft.com/office/powerpoint/2010/main" val="211862849"/>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Ingress Rule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386" y="1212849"/>
            <a:ext cx="4219581" cy="52015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606" y="1341210"/>
            <a:ext cx="4803553" cy="4944834"/>
          </a:xfrm>
          <a:prstGeom prst="rect">
            <a:avLst/>
          </a:prstGeom>
        </p:spPr>
      </p:pic>
      <p:cxnSp>
        <p:nvCxnSpPr>
          <p:cNvPr id="7" name="Straight Arrow Connector 6"/>
          <p:cNvCxnSpPr>
            <a:stCxn id="4" idx="3"/>
            <a:endCxn id="5" idx="1"/>
          </p:cNvCxnSpPr>
          <p:nvPr/>
        </p:nvCxnSpPr>
        <p:spPr>
          <a:xfrm flipV="1">
            <a:off x="5436967" y="3813627"/>
            <a:ext cx="1288639" cy="1"/>
          </a:xfrm>
          <a:prstGeom prst="straightConnector1">
            <a:avLst/>
          </a:prstGeom>
          <a:ln w="38100">
            <a:solidFill>
              <a:srgbClr val="D83B0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412566"/>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a:solidFill>
                  <a:srgbClr val="0078D7"/>
                </a:solidFill>
              </a:rPr>
              <a:t>Helm</a:t>
            </a:r>
            <a:r>
              <a:rPr lang="en-US" sz="6599" spc="-70" dirty="0">
                <a:solidFill>
                  <a:srgbClr val="0078D7"/>
                </a:solidFill>
              </a:rPr>
              <a:t>: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won’t cover</a:t>
            </a:r>
          </a:p>
        </p:txBody>
      </p:sp>
      <p:sp>
        <p:nvSpPr>
          <p:cNvPr id="3" name="Text Placeholder 2"/>
          <p:cNvSpPr>
            <a:spLocks noGrp="1"/>
          </p:cNvSpPr>
          <p:nvPr>
            <p:ph type="body" sz="quarter" idx="10"/>
          </p:nvPr>
        </p:nvSpPr>
        <p:spPr>
          <a:xfrm>
            <a:off x="274702" y="1211288"/>
            <a:ext cx="11888787" cy="5955476"/>
          </a:xfrm>
        </p:spPr>
        <p:txBody>
          <a:bodyPr/>
          <a:lstStyle/>
          <a:p>
            <a:r>
              <a:rPr lang="en-US" sz="2800" dirty="0"/>
              <a:t>K8S is a large topic, we can’t cover everything in one day</a:t>
            </a:r>
          </a:p>
          <a:p>
            <a:r>
              <a:rPr lang="en-US" sz="2800" dirty="0"/>
              <a:t>We won’t cover:</a:t>
            </a:r>
          </a:p>
          <a:p>
            <a:pPr lvl="1"/>
            <a:r>
              <a:rPr lang="en-US" sz="2200" dirty="0"/>
              <a:t>How to secure your cluster (</a:t>
            </a:r>
            <a:r>
              <a:rPr lang="en-US" sz="2200" dirty="0" err="1"/>
              <a:t>e.g</a:t>
            </a:r>
            <a:r>
              <a:rPr lang="en-US" sz="2200" dirty="0"/>
              <a:t> </a:t>
            </a:r>
            <a:r>
              <a:rPr lang="en-US" sz="2200" dirty="0" err="1"/>
              <a:t>PodSecurityPolicy</a:t>
            </a:r>
            <a:r>
              <a:rPr lang="en-US" sz="2200" dirty="0"/>
              <a:t>, </a:t>
            </a:r>
            <a:r>
              <a:rPr lang="en-US" sz="2200" dirty="0" err="1"/>
              <a:t>NetworkPolicy</a:t>
            </a:r>
            <a:r>
              <a:rPr lang="en-US" sz="2200" dirty="0"/>
              <a:t>, </a:t>
            </a:r>
            <a:r>
              <a:rPr lang="en-US" sz="2200" dirty="0" err="1"/>
              <a:t>etc</a:t>
            </a:r>
            <a:r>
              <a:rPr lang="en-US" sz="2200" dirty="0"/>
              <a:t>)</a:t>
            </a:r>
          </a:p>
          <a:p>
            <a:pPr lvl="1"/>
            <a:r>
              <a:rPr lang="en-US" sz="2200" dirty="0"/>
              <a:t>Best-practices for building lean, secure Docker images</a:t>
            </a:r>
          </a:p>
          <a:p>
            <a:pPr lvl="1"/>
            <a:r>
              <a:rPr lang="en-US" sz="2200" dirty="0"/>
              <a:t>Best-practices when building native K8S apps</a:t>
            </a:r>
          </a:p>
          <a:p>
            <a:pPr lvl="1"/>
            <a:r>
              <a:rPr lang="en-US" sz="2200" dirty="0"/>
              <a:t>Different cluster provisioning options e.g. </a:t>
            </a:r>
            <a:r>
              <a:rPr lang="en-US" sz="2200" dirty="0" err="1"/>
              <a:t>acs</a:t>
            </a:r>
            <a:r>
              <a:rPr lang="en-US" sz="2200" dirty="0"/>
              <a:t>-engine, </a:t>
            </a:r>
            <a:r>
              <a:rPr lang="en-US" sz="2200" dirty="0" err="1"/>
              <a:t>kubeadm</a:t>
            </a:r>
            <a:r>
              <a:rPr lang="en-US" sz="2200" dirty="0"/>
              <a:t>, </a:t>
            </a:r>
            <a:r>
              <a:rPr lang="en-US" sz="2200" dirty="0" err="1"/>
              <a:t>kubespray</a:t>
            </a:r>
            <a:endParaRPr lang="en-US" sz="2200" dirty="0"/>
          </a:p>
          <a:p>
            <a:pPr lvl="1"/>
            <a:r>
              <a:rPr lang="en-US" sz="2200" dirty="0"/>
              <a:t>CNI (Container Network Interface) and different options to meet K8S network requirements</a:t>
            </a:r>
          </a:p>
          <a:p>
            <a:pPr lvl="1"/>
            <a:r>
              <a:rPr lang="en-US" sz="2200" dirty="0"/>
              <a:t>Advanced scheduling scenarios (</a:t>
            </a:r>
            <a:r>
              <a:rPr lang="en-US" sz="2200" dirty="0" err="1"/>
              <a:t>e.g</a:t>
            </a:r>
            <a:r>
              <a:rPr lang="en-US" sz="2200" dirty="0"/>
              <a:t> taints/tolerations, affinity/anti-affinity)</a:t>
            </a:r>
          </a:p>
          <a:p>
            <a:pPr lvl="1"/>
            <a:r>
              <a:rPr lang="en-US" sz="2200" dirty="0"/>
              <a:t>Service-mesh such as </a:t>
            </a:r>
            <a:r>
              <a:rPr lang="en-US" sz="2200" dirty="0" err="1"/>
              <a:t>Linkerd</a:t>
            </a:r>
            <a:r>
              <a:rPr lang="en-US" sz="2200" dirty="0"/>
              <a:t>, </a:t>
            </a:r>
            <a:r>
              <a:rPr lang="en-US" sz="2200" dirty="0" err="1"/>
              <a:t>Istio</a:t>
            </a:r>
            <a:endParaRPr lang="en-US" sz="2200" dirty="0"/>
          </a:p>
          <a:p>
            <a:pPr lvl="1"/>
            <a:r>
              <a:rPr lang="en-US" sz="2200" dirty="0"/>
              <a:t>Auto-scaling cluster nodes on Azure</a:t>
            </a:r>
          </a:p>
          <a:p>
            <a:pPr lvl="1"/>
            <a:r>
              <a:rPr lang="en-US" sz="2200" dirty="0"/>
              <a:t>Extending K8S e.g. Custom Resource Definitions, custom controllers</a:t>
            </a:r>
          </a:p>
          <a:p>
            <a:pPr lvl="1"/>
            <a:endParaRPr lang="en-US" dirty="0"/>
          </a:p>
          <a:p>
            <a:pPr marL="228600" lvl="1" indent="0">
              <a:buNone/>
            </a:pPr>
            <a:r>
              <a:rPr lang="en-US" sz="3600" i="1" dirty="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AB693D-BDE8-40EA-B384-45A6956D9D7A}"/>
              </a:ext>
            </a:extLst>
          </p:cNvPr>
          <p:cNvSpPr/>
          <p:nvPr/>
        </p:nvSpPr>
        <p:spPr>
          <a:xfrm>
            <a:off x="6981873" y="2765700"/>
            <a:ext cx="5181130" cy="8937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 name="Title 1">
            <a:extLst>
              <a:ext uri="{FF2B5EF4-FFF2-40B4-BE49-F238E27FC236}">
                <a16:creationId xmlns:a16="http://schemas.microsoft.com/office/drawing/2014/main" id="{893F7D2E-196B-9348-A3D6-A261D2F84862}"/>
              </a:ext>
            </a:extLst>
          </p:cNvPr>
          <p:cNvSpPr>
            <a:spLocks noGrp="1"/>
          </p:cNvSpPr>
          <p:nvPr>
            <p:ph type="title"/>
          </p:nvPr>
        </p:nvSpPr>
        <p:spPr/>
        <p:txBody>
          <a:bodyPr/>
          <a:lstStyle/>
          <a:p>
            <a:r>
              <a:rPr lang="en-US"/>
              <a:t>Open Service Broker for Azure</a:t>
            </a:r>
          </a:p>
        </p:txBody>
      </p:sp>
      <p:sp>
        <p:nvSpPr>
          <p:cNvPr id="3" name="Text Placeholder 2">
            <a:extLst>
              <a:ext uri="{FF2B5EF4-FFF2-40B4-BE49-F238E27FC236}">
                <a16:creationId xmlns:a16="http://schemas.microsoft.com/office/drawing/2014/main" id="{45420214-3F0D-634C-8481-C890BEF55E08}"/>
              </a:ext>
            </a:extLst>
          </p:cNvPr>
          <p:cNvSpPr>
            <a:spLocks noGrp="1"/>
          </p:cNvSpPr>
          <p:nvPr>
            <p:ph idx="1"/>
          </p:nvPr>
        </p:nvSpPr>
        <p:spPr/>
        <p:txBody>
          <a:bodyPr/>
          <a:lstStyle/>
          <a:p>
            <a:r>
              <a:rPr lang="en-US"/>
              <a:t>Connect Kubernetes apps to Azure simply and securely</a:t>
            </a:r>
          </a:p>
          <a:p>
            <a:pPr lvl="1"/>
            <a:r>
              <a:rPr lang="en-US" sz="2040"/>
              <a:t>Azure Database for MySQL</a:t>
            </a:r>
          </a:p>
          <a:p>
            <a:pPr lvl="1"/>
            <a:r>
              <a:rPr lang="en-US" sz="2040"/>
              <a:t>Azure Database for PostgreSQL</a:t>
            </a:r>
          </a:p>
          <a:p>
            <a:pPr lvl="1"/>
            <a:r>
              <a:rPr lang="en-US" sz="2040"/>
              <a:t>Azure SQL</a:t>
            </a:r>
          </a:p>
          <a:p>
            <a:pPr lvl="1"/>
            <a:r>
              <a:rPr lang="en-US" sz="2040"/>
              <a:t>Azure </a:t>
            </a:r>
            <a:r>
              <a:rPr lang="en-US" sz="2040" err="1"/>
              <a:t>CosmosDB</a:t>
            </a:r>
            <a:endParaRPr lang="en-US" sz="2040"/>
          </a:p>
          <a:p>
            <a:pPr lvl="1"/>
            <a:r>
              <a:rPr lang="en-US" sz="2040"/>
              <a:t>Azure </a:t>
            </a:r>
            <a:r>
              <a:rPr lang="en-US" sz="2040" err="1"/>
              <a:t>Redis</a:t>
            </a:r>
            <a:endParaRPr lang="en-US" sz="2040"/>
          </a:p>
          <a:p>
            <a:pPr lvl="1"/>
            <a:r>
              <a:rPr lang="en-US" sz="2040"/>
              <a:t>Azure Container Instances</a:t>
            </a:r>
          </a:p>
          <a:p>
            <a:pPr lvl="1"/>
            <a:r>
              <a:rPr lang="en-US" sz="2040"/>
              <a:t>Azure Service Bus</a:t>
            </a:r>
          </a:p>
          <a:p>
            <a:pPr lvl="1"/>
            <a:r>
              <a:rPr lang="en-US" sz="2040"/>
              <a:t>Azure Storage</a:t>
            </a:r>
          </a:p>
          <a:p>
            <a:pPr lvl="1"/>
            <a:r>
              <a:rPr lang="en-US" sz="2040"/>
              <a:t>More to come…</a:t>
            </a:r>
          </a:p>
          <a:p>
            <a:r>
              <a:rPr lang="en-US"/>
              <a:t>Built on an open standard</a:t>
            </a:r>
          </a:p>
          <a:p>
            <a:r>
              <a:rPr lang="en-US"/>
              <a:t>Integrated with Helm</a:t>
            </a:r>
          </a:p>
          <a:p>
            <a:endParaRPr lang="en-US"/>
          </a:p>
        </p:txBody>
      </p:sp>
      <p:pic>
        <p:nvPicPr>
          <p:cNvPr id="4" name="Picture 3">
            <a:extLst>
              <a:ext uri="{FF2B5EF4-FFF2-40B4-BE49-F238E27FC236}">
                <a16:creationId xmlns:a16="http://schemas.microsoft.com/office/drawing/2014/main" id="{0BDED213-05BA-2F4F-B421-C325DA6557B2}"/>
              </a:ext>
            </a:extLst>
          </p:cNvPr>
          <p:cNvPicPr>
            <a:picLocks noChangeAspect="1"/>
          </p:cNvPicPr>
          <p:nvPr/>
        </p:nvPicPr>
        <p:blipFill>
          <a:blip r:embed="rId3"/>
          <a:stretch>
            <a:fillRect/>
          </a:stretch>
        </p:blipFill>
        <p:spPr>
          <a:xfrm>
            <a:off x="6981873" y="2765700"/>
            <a:ext cx="5181130" cy="893745"/>
          </a:xfrm>
          <a:prstGeom prst="rect">
            <a:avLst/>
          </a:prstGeom>
        </p:spPr>
      </p:pic>
      <p:pic>
        <p:nvPicPr>
          <p:cNvPr id="5" name="Picture 4">
            <a:extLst>
              <a:ext uri="{FF2B5EF4-FFF2-40B4-BE49-F238E27FC236}">
                <a16:creationId xmlns:a16="http://schemas.microsoft.com/office/drawing/2014/main" id="{611A12F9-C148-0D47-84A2-26B31BBE4371}"/>
              </a:ext>
            </a:extLst>
          </p:cNvPr>
          <p:cNvPicPr>
            <a:picLocks noChangeAspect="1"/>
          </p:cNvPicPr>
          <p:nvPr/>
        </p:nvPicPr>
        <p:blipFill>
          <a:blip r:embed="rId4"/>
          <a:stretch>
            <a:fillRect/>
          </a:stretch>
        </p:blipFill>
        <p:spPr>
          <a:xfrm>
            <a:off x="7953335" y="3847057"/>
            <a:ext cx="3238206" cy="2422178"/>
          </a:xfrm>
          <a:prstGeom prst="rect">
            <a:avLst/>
          </a:prstGeom>
        </p:spPr>
      </p:pic>
    </p:spTree>
    <p:extLst>
      <p:ext uri="{BB962C8B-B14F-4D97-AF65-F5344CB8AC3E}">
        <p14:creationId xmlns:p14="http://schemas.microsoft.com/office/powerpoint/2010/main" val="8358828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221127"/>
            <a:ext cx="12069003" cy="914270"/>
          </a:xfrm>
        </p:spPr>
        <p:txBody>
          <a:bodyPr/>
          <a:lstStyle/>
          <a:p>
            <a:r>
              <a:rPr lang="en-US"/>
              <a:t>Draft: Streamlined Kubernetes Development</a:t>
            </a:r>
          </a:p>
        </p:txBody>
      </p:sp>
      <p:sp>
        <p:nvSpPr>
          <p:cNvPr id="3" name="Text Placeholder 2"/>
          <p:cNvSpPr>
            <a:spLocks noGrp="1"/>
          </p:cNvSpPr>
          <p:nvPr>
            <p:ph type="body" sz="quarter" idx="10"/>
          </p:nvPr>
        </p:nvSpPr>
        <p:spPr>
          <a:xfrm>
            <a:off x="366591" y="1274326"/>
            <a:ext cx="4534920" cy="5593067"/>
          </a:xfrm>
        </p:spPr>
        <p:txBody>
          <a:bodyPr vert="horz" wrap="square" lIns="91427" tIns="91427" rIns="91427" bIns="91427" numCol="1" rtlCol="0" anchor="t" anchorCtr="0" compatLnSpc="1">
            <a:prstTxWarp prst="textNoShape">
              <a:avLst/>
            </a:prstTxWarp>
            <a:spAutoFit/>
          </a:bodyPr>
          <a:lstStyle/>
          <a:p>
            <a:r>
              <a:rPr lang="en-US" sz="3599">
                <a:solidFill>
                  <a:schemeClr val="tx2">
                    <a:lumMod val="50000"/>
                  </a:schemeClr>
                </a:solidFill>
              </a:rPr>
              <a:t>What is draft? </a:t>
            </a:r>
          </a:p>
          <a:p>
            <a:r>
              <a:rPr lang="en-US">
                <a:solidFill>
                  <a:schemeClr val="tx2">
                    <a:lumMod val="50000"/>
                  </a:schemeClr>
                </a:solidFill>
              </a:rPr>
              <a:t>Developer workstations cannot mimic production</a:t>
            </a:r>
          </a:p>
          <a:p>
            <a:endParaRPr lang="en-US">
              <a:solidFill>
                <a:schemeClr val="tx2">
                  <a:lumMod val="50000"/>
                </a:schemeClr>
              </a:solidFill>
            </a:endParaRPr>
          </a:p>
          <a:p>
            <a:r>
              <a:rPr lang="en-US">
                <a:solidFill>
                  <a:schemeClr val="tx2">
                    <a:lumMod val="50000"/>
                  </a:schemeClr>
                </a:solidFill>
              </a:rPr>
              <a:t>As </a:t>
            </a:r>
            <a:r>
              <a:rPr lang="en-US" err="1">
                <a:solidFill>
                  <a:schemeClr val="tx2">
                    <a:lumMod val="50000"/>
                  </a:schemeClr>
                </a:solidFill>
              </a:rPr>
              <a:t>devs</a:t>
            </a:r>
            <a:r>
              <a:rPr lang="en-US">
                <a:solidFill>
                  <a:schemeClr val="tx2">
                    <a:lumMod val="50000"/>
                  </a:schemeClr>
                </a:solidFill>
              </a:rPr>
              <a:t> hack on code prior to committing to version control</a:t>
            </a:r>
          </a:p>
          <a:p>
            <a:endParaRPr lang="en-US">
              <a:solidFill>
                <a:schemeClr val="tx2">
                  <a:lumMod val="50000"/>
                </a:schemeClr>
              </a:solidFill>
            </a:endParaRPr>
          </a:p>
          <a:p>
            <a:r>
              <a:rPr lang="en-US">
                <a:solidFill>
                  <a:schemeClr val="tx2">
                    <a:lumMod val="50000"/>
                  </a:schemeClr>
                </a:solidFill>
              </a:rPr>
              <a:t>Draft targets the "inner loop" of a developer's workflow</a:t>
            </a:r>
          </a:p>
          <a:p>
            <a:endParaRPr lang="en-US">
              <a:solidFill>
                <a:schemeClr val="tx2">
                  <a:lumMod val="50000"/>
                </a:schemeClr>
              </a:solidFill>
            </a:endParaRPr>
          </a:p>
          <a:p>
            <a:r>
              <a:rPr lang="en-US">
                <a:solidFill>
                  <a:schemeClr val="tx2">
                    <a:lumMod val="50000"/>
                  </a:schemeClr>
                </a:solidFill>
              </a:rPr>
              <a:t>Works with other </a:t>
            </a:r>
            <a:r>
              <a:rPr lang="en-US" err="1">
                <a:solidFill>
                  <a:schemeClr val="tx2">
                    <a:lumMod val="50000"/>
                  </a:schemeClr>
                </a:solidFill>
              </a:rPr>
              <a:t>Deis</a:t>
            </a:r>
            <a:r>
              <a:rPr lang="en-US">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Production / Staging Cluster</a:t>
              </a:r>
            </a:p>
          </p:txBody>
        </p:sp>
      </p:grpSp>
    </p:spTree>
    <p:extLst>
      <p:ext uri="{BB962C8B-B14F-4D97-AF65-F5344CB8AC3E}">
        <p14:creationId xmlns:p14="http://schemas.microsoft.com/office/powerpoint/2010/main" val="558922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375960" y="237776"/>
            <a:ext cx="6924763" cy="1598807"/>
          </a:xfrm>
          <a:prstGeom prst="rect">
            <a:avLst/>
          </a:prstGeom>
        </p:spPr>
        <p:txBody>
          <a:bodyPr vert="horz" wrap="square" lIns="124327" tIns="124327" rIns="124327" bIns="124327" rtlCol="0" anchor="b" anchorCtr="0">
            <a:noAutofit/>
          </a:bodyPr>
          <a:lstStyle/>
          <a:p>
            <a:pPr>
              <a:spcBef>
                <a:spcPct val="0"/>
              </a:spcBef>
            </a:pPr>
            <a:r>
              <a:rPr lang="en" sz="4896">
                <a:solidFill>
                  <a:srgbClr val="0078D7"/>
                </a:solidFill>
              </a:rPr>
              <a:t>brigade: event-driven scripting for kubernetes</a:t>
            </a:r>
          </a:p>
        </p:txBody>
      </p:sp>
      <p:sp>
        <p:nvSpPr>
          <p:cNvPr id="286" name="Shape 286"/>
          <p:cNvSpPr txBox="1">
            <a:spLocks noGrp="1"/>
          </p:cNvSpPr>
          <p:nvPr>
            <p:ph type="body" idx="1"/>
          </p:nvPr>
        </p:nvSpPr>
        <p:spPr>
          <a:xfrm>
            <a:off x="470269" y="2431674"/>
            <a:ext cx="11528712" cy="4035467"/>
          </a:xfrm>
          <a:prstGeom prst="rect">
            <a:avLst/>
          </a:prstGeom>
        </p:spPr>
        <p:txBody>
          <a:bodyPr vert="horz" wrap="square" lIns="124327" tIns="124327" rIns="124327" bIns="124327" rtlCol="0" anchor="t" anchorCtr="0">
            <a:noAutofit/>
          </a:bodyPr>
          <a:lstStyle/>
          <a:p>
            <a:pPr marL="621716" indent="-483556"/>
            <a:r>
              <a:rPr lang="en"/>
              <a:t>encapsulate functions in containers</a:t>
            </a:r>
          </a:p>
          <a:p>
            <a:pPr marL="621716" indent="-483556"/>
            <a:r>
              <a:rPr lang="en"/>
              <a:t>run in parallel or serial </a:t>
            </a:r>
          </a:p>
          <a:p>
            <a:pPr marL="621716" indent="-483556"/>
            <a:r>
              <a:rPr lang="en"/>
              <a:t>trigger workflow from </a:t>
            </a:r>
            <a:r>
              <a:rPr lang="en" err="1"/>
              <a:t>Github</a:t>
            </a:r>
            <a:r>
              <a:rPr lang="en"/>
              <a:t>, Docker registry, etc.</a:t>
            </a:r>
          </a:p>
          <a:p>
            <a:pPr marL="621716" indent="-483556"/>
            <a:r>
              <a:rPr lang="en" err="1"/>
              <a:t>javascript</a:t>
            </a:r>
            <a:r>
              <a:rPr lang="en"/>
              <a:t> (pipeline as code)</a:t>
            </a:r>
          </a:p>
          <a:p>
            <a:pPr marL="621716" indent="-483556"/>
            <a:r>
              <a:rPr lang="en"/>
              <a:t>project </a:t>
            </a:r>
            <a:r>
              <a:rPr lang="en" err="1"/>
              <a:t>config</a:t>
            </a:r>
            <a:r>
              <a:rPr lang="en"/>
              <a:t> stored as secrets</a:t>
            </a:r>
          </a:p>
          <a:p>
            <a:pPr marL="621716" indent="-483556"/>
            <a:r>
              <a:rPr lang="en"/>
              <a:t>well suited for CI/CD pipelines</a:t>
            </a:r>
          </a:p>
        </p:txBody>
      </p:sp>
      <p:sp>
        <p:nvSpPr>
          <p:cNvPr id="284" name="Shape 284"/>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69</a:t>
            </a:fld>
            <a:endParaRPr lang="en" sz="900">
              <a:solidFill>
                <a:srgbClr val="505050"/>
              </a:solidFill>
              <a:latin typeface="Segoe UI"/>
            </a:endParaRPr>
          </a:p>
        </p:txBody>
      </p:sp>
      <p:pic>
        <p:nvPicPr>
          <p:cNvPr id="285" name="Shape 285"/>
          <p:cNvPicPr preferRelativeResize="0"/>
          <p:nvPr/>
        </p:nvPicPr>
        <p:blipFill>
          <a:blip r:embed="rId3">
            <a:alphaModFix/>
          </a:blip>
          <a:stretch>
            <a:fillRect/>
          </a:stretch>
        </p:blipFill>
        <p:spPr>
          <a:xfrm>
            <a:off x="8727850" y="167237"/>
            <a:ext cx="3605827" cy="2474011"/>
          </a:xfrm>
          <a:prstGeom prst="rect">
            <a:avLst/>
          </a:prstGeom>
          <a:noFill/>
          <a:ln>
            <a:noFill/>
          </a:ln>
        </p:spPr>
      </p:pic>
    </p:spTree>
    <p:extLst>
      <p:ext uri="{BB962C8B-B14F-4D97-AF65-F5344CB8AC3E}">
        <p14:creationId xmlns:p14="http://schemas.microsoft.com/office/powerpoint/2010/main" val="1157629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Todo</a:t>
            </a:r>
            <a:r>
              <a:rPr lang="en-US" dirty="0"/>
              <a:t> Application</a:t>
            </a:r>
          </a:p>
        </p:txBody>
      </p:sp>
      <p:sp>
        <p:nvSpPr>
          <p:cNvPr id="5" name="Text Placeholder 4"/>
          <p:cNvSpPr>
            <a:spLocks noGrp="1"/>
          </p:cNvSpPr>
          <p:nvPr>
            <p:ph type="body" sz="quarter" idx="10"/>
          </p:nvPr>
        </p:nvSpPr>
        <p:spPr>
          <a:xfrm>
            <a:off x="274702" y="1211287"/>
            <a:ext cx="4308873" cy="4881336"/>
          </a:xfrm>
        </p:spPr>
        <p:txBody>
          <a:bodyPr/>
          <a:lstStyle/>
          <a:p>
            <a:r>
              <a:rPr lang="en-US" sz="2800" dirty="0"/>
              <a:t>Simple Micro-service based application</a:t>
            </a:r>
          </a:p>
          <a:p>
            <a:r>
              <a:rPr lang="en-US" sz="2800" dirty="0" err="1"/>
              <a:t>ReactJS</a:t>
            </a:r>
            <a:r>
              <a:rPr lang="en-US" sz="2800" dirty="0"/>
              <a:t> UI</a:t>
            </a:r>
          </a:p>
          <a:p>
            <a:r>
              <a:rPr lang="en-US" sz="2800" dirty="0"/>
              <a:t>Java </a:t>
            </a:r>
            <a:r>
              <a:rPr lang="en-US" sz="2800" dirty="0" err="1"/>
              <a:t>Springboot</a:t>
            </a:r>
            <a:r>
              <a:rPr lang="en-US" sz="2800" dirty="0"/>
              <a:t> </a:t>
            </a:r>
            <a:r>
              <a:rPr lang="en-US" sz="2800" dirty="0" err="1"/>
              <a:t>TodoItem</a:t>
            </a:r>
            <a:r>
              <a:rPr lang="en-US" sz="2800" dirty="0"/>
              <a:t> API</a:t>
            </a:r>
          </a:p>
          <a:p>
            <a:r>
              <a:rPr lang="en-US" sz="2800" dirty="0" err="1"/>
              <a:t>NodeJS</a:t>
            </a:r>
            <a:r>
              <a:rPr lang="en-US" sz="2800" dirty="0"/>
              <a:t> User API</a:t>
            </a:r>
          </a:p>
          <a:p>
            <a:r>
              <a:rPr lang="en-US" sz="2800" dirty="0"/>
              <a:t>MongoDB for the database</a:t>
            </a:r>
          </a:p>
          <a:p>
            <a:r>
              <a:rPr lang="en-US" sz="2800" dirty="0"/>
              <a:t>Supports OpenID Connect/OAuth2 with Azure AD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785" y="571500"/>
            <a:ext cx="5954486" cy="6129618"/>
          </a:xfrm>
          <a:prstGeom prst="rect">
            <a:avLst/>
          </a:prstGeom>
        </p:spPr>
      </p:pic>
    </p:spTree>
    <p:extLst>
      <p:ext uri="{BB962C8B-B14F-4D97-AF65-F5344CB8AC3E}">
        <p14:creationId xmlns:p14="http://schemas.microsoft.com/office/powerpoint/2010/main" val="279249702"/>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407395" y="261434"/>
            <a:ext cx="6924763" cy="1598807"/>
          </a:xfrm>
          <a:prstGeom prst="rect">
            <a:avLst/>
          </a:prstGeom>
        </p:spPr>
        <p:txBody>
          <a:bodyPr vert="horz" wrap="square" lIns="124327" tIns="124327" rIns="124327" bIns="124327" rtlCol="0" anchor="b" anchorCtr="0">
            <a:noAutofit/>
          </a:bodyPr>
          <a:lstStyle/>
          <a:p>
            <a:pPr>
              <a:spcBef>
                <a:spcPct val="0"/>
              </a:spcBef>
            </a:pPr>
            <a:r>
              <a:rPr lang="en" sz="4896" err="1">
                <a:solidFill>
                  <a:srgbClr val="0078D7"/>
                </a:solidFill>
              </a:rPr>
              <a:t>kashti</a:t>
            </a:r>
            <a:r>
              <a:rPr lang="en" sz="4896">
                <a:solidFill>
                  <a:srgbClr val="0078D7"/>
                </a:solidFill>
              </a:rPr>
              <a:t>: a dashboard for brigade projects</a:t>
            </a:r>
          </a:p>
        </p:txBody>
      </p:sp>
      <p:sp>
        <p:nvSpPr>
          <p:cNvPr id="293" name="Shape 293"/>
          <p:cNvSpPr txBox="1">
            <a:spLocks noGrp="1"/>
          </p:cNvSpPr>
          <p:nvPr>
            <p:ph type="body" idx="1"/>
          </p:nvPr>
        </p:nvSpPr>
        <p:spPr>
          <a:xfrm>
            <a:off x="522593" y="2218516"/>
            <a:ext cx="7955548" cy="4122881"/>
          </a:xfrm>
          <a:prstGeom prst="rect">
            <a:avLst/>
          </a:prstGeom>
        </p:spPr>
        <p:txBody>
          <a:bodyPr vert="horz" wrap="square" lIns="124327" tIns="124327" rIns="124327" bIns="124327" rtlCol="0" anchor="t" anchorCtr="0">
            <a:noAutofit/>
          </a:bodyPr>
          <a:lstStyle/>
          <a:p>
            <a:pPr marL="621716" indent="-483556"/>
            <a:r>
              <a:rPr lang="en"/>
              <a:t>easy viewing and constructing brigade pipelines</a:t>
            </a:r>
          </a:p>
          <a:p>
            <a:pPr marL="621716" indent="-483556"/>
            <a:r>
              <a:rPr lang="en"/>
              <a:t>waterfall diagram of brigade builds</a:t>
            </a:r>
          </a:p>
          <a:p>
            <a:pPr marL="621716" indent="-483556"/>
            <a:r>
              <a:rPr lang="en"/>
              <a:t>view log output of build steps</a:t>
            </a:r>
          </a:p>
          <a:p>
            <a:pPr marL="621716" indent="-483556"/>
            <a:r>
              <a:rPr lang="en"/>
              <a:t>quick peek at configuration for builds</a:t>
            </a:r>
            <a:br>
              <a:rPr lang="en"/>
            </a:br>
            <a:endParaRPr lang="en"/>
          </a:p>
        </p:txBody>
      </p:sp>
      <p:sp>
        <p:nvSpPr>
          <p:cNvPr id="292" name="Shape 292"/>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70</a:t>
            </a:fld>
            <a:endParaRPr lang="en" sz="900">
              <a:solidFill>
                <a:srgbClr val="505050"/>
              </a:solidFill>
              <a:latin typeface="Segoe UI"/>
            </a:endParaRPr>
          </a:p>
        </p:txBody>
      </p:sp>
      <p:pic>
        <p:nvPicPr>
          <p:cNvPr id="294" name="Shape 294"/>
          <p:cNvPicPr preferRelativeResize="0"/>
          <p:nvPr/>
        </p:nvPicPr>
        <p:blipFill>
          <a:blip r:embed="rId3">
            <a:alphaModFix/>
          </a:blip>
          <a:stretch>
            <a:fillRect/>
          </a:stretch>
        </p:blipFill>
        <p:spPr>
          <a:xfrm>
            <a:off x="9745418" y="722603"/>
            <a:ext cx="2001908" cy="676471"/>
          </a:xfrm>
          <a:prstGeom prst="rect">
            <a:avLst/>
          </a:prstGeom>
          <a:noFill/>
          <a:ln>
            <a:noFill/>
          </a:ln>
        </p:spPr>
      </p:pic>
      <p:pic>
        <p:nvPicPr>
          <p:cNvPr id="295" name="Shape 295"/>
          <p:cNvPicPr preferRelativeResize="0"/>
          <p:nvPr/>
        </p:nvPicPr>
        <p:blipFill>
          <a:blip r:embed="rId4">
            <a:alphaModFix/>
          </a:blip>
          <a:stretch>
            <a:fillRect/>
          </a:stretch>
        </p:blipFill>
        <p:spPr>
          <a:xfrm>
            <a:off x="8966379" y="695577"/>
            <a:ext cx="719287" cy="730526"/>
          </a:xfrm>
          <a:prstGeom prst="rect">
            <a:avLst/>
          </a:prstGeom>
          <a:noFill/>
          <a:ln>
            <a:noFill/>
          </a:ln>
        </p:spPr>
      </p:pic>
      <p:pic>
        <p:nvPicPr>
          <p:cNvPr id="296" name="Shape 296"/>
          <p:cNvPicPr preferRelativeResize="0"/>
          <p:nvPr/>
        </p:nvPicPr>
        <p:blipFill>
          <a:blip r:embed="rId5">
            <a:alphaModFix/>
          </a:blip>
          <a:stretch>
            <a:fillRect/>
          </a:stretch>
        </p:blipFill>
        <p:spPr>
          <a:xfrm>
            <a:off x="8740570" y="4546306"/>
            <a:ext cx="3695023" cy="2448219"/>
          </a:xfrm>
          <a:prstGeom prst="rect">
            <a:avLst/>
          </a:prstGeom>
          <a:noFill/>
          <a:ln>
            <a:noFill/>
          </a:ln>
        </p:spPr>
      </p:pic>
    </p:spTree>
    <p:extLst>
      <p:ext uri="{BB962C8B-B14F-4D97-AF65-F5344CB8AC3E}">
        <p14:creationId xmlns:p14="http://schemas.microsoft.com/office/powerpoint/2010/main" val="2062205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a16="http://schemas.microsoft.com/office/drawing/2014/main"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5"/>
          <p:cNvSpPr txBox="1">
            <a:spLocks/>
          </p:cNvSpPr>
          <p:nvPr/>
        </p:nvSpPr>
        <p:spPr>
          <a:xfrm>
            <a:off x="762000" y="3181350"/>
            <a:ext cx="4195763" cy="1776413"/>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a:buNone/>
              <a:defRPr/>
            </a:pPr>
            <a:r>
              <a:rPr lang="en-CA" sz="2856" b="1" dirty="0">
                <a:solidFill>
                  <a:srgbClr val="141513"/>
                </a:solidFill>
                <a:latin typeface="Raleway"/>
                <a:ea typeface="Noto Serif" charset="0"/>
                <a:cs typeface="Raleway"/>
              </a:rPr>
              <a:t>As a digital product studio, we enable digital transformation up to 87% faster.</a:t>
            </a:r>
          </a:p>
        </p:txBody>
      </p:sp>
      <p:pic>
        <p:nvPicPr>
          <p:cNvPr id="57346" name="Picture 5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3925" y="6502400"/>
            <a:ext cx="977900"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5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a:spLocks noChangeAspect="1"/>
          </p:cNvSpPr>
          <p:nvPr/>
        </p:nvSpPr>
        <p:spPr>
          <a:xfrm>
            <a:off x="5380038"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a:solidFill>
                <a:srgbClr val="FFFFFF"/>
              </a:solidFill>
              <a:latin typeface="Raleway" charset="0"/>
              <a:ea typeface="Raleway" charset="0"/>
              <a:cs typeface="Raleway" charset="0"/>
            </a:endParaRPr>
          </a:p>
        </p:txBody>
      </p:sp>
      <p:sp>
        <p:nvSpPr>
          <p:cNvPr id="23" name="Rectangle 22"/>
          <p:cNvSpPr>
            <a:spLocks noChangeAspect="1"/>
          </p:cNvSpPr>
          <p:nvPr/>
        </p:nvSpPr>
        <p:spPr>
          <a:xfrm>
            <a:off x="7629525"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a:solidFill>
                <a:srgbClr val="FFFFFF"/>
              </a:solidFill>
              <a:latin typeface="Raleway" charset="0"/>
              <a:ea typeface="Raleway" charset="0"/>
              <a:cs typeface="Raleway" charset="0"/>
            </a:endParaRPr>
          </a:p>
        </p:txBody>
      </p:sp>
      <p:sp>
        <p:nvSpPr>
          <p:cNvPr id="27" name="Rectangle 26"/>
          <p:cNvSpPr>
            <a:spLocks noChangeAspect="1"/>
          </p:cNvSpPr>
          <p:nvPr/>
        </p:nvSpPr>
        <p:spPr>
          <a:xfrm>
            <a:off x="9871075" y="3222625"/>
            <a:ext cx="2087563"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a:solidFill>
                <a:srgbClr val="FFFFFF"/>
              </a:solidFill>
              <a:latin typeface="Raleway" charset="0"/>
              <a:ea typeface="Raleway" charset="0"/>
              <a:cs typeface="Raleway" charset="0"/>
            </a:endParaRPr>
          </a:p>
        </p:txBody>
      </p:sp>
      <p:sp>
        <p:nvSpPr>
          <p:cNvPr id="28" name="TextBox 27"/>
          <p:cNvSpPr txBox="1"/>
          <p:nvPr/>
        </p:nvSpPr>
        <p:spPr>
          <a:xfrm>
            <a:off x="5940425" y="3344863"/>
            <a:ext cx="1568450"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13</a:t>
            </a:r>
          </a:p>
        </p:txBody>
      </p:sp>
      <p:sp>
        <p:nvSpPr>
          <p:cNvPr id="29" name="TextBox 28"/>
          <p:cNvSpPr txBox="1"/>
          <p:nvPr/>
        </p:nvSpPr>
        <p:spPr>
          <a:xfrm>
            <a:off x="5380038" y="4219575"/>
            <a:ext cx="208915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years</a:t>
            </a:r>
          </a:p>
        </p:txBody>
      </p:sp>
      <p:sp>
        <p:nvSpPr>
          <p:cNvPr id="30" name="TextBox 29"/>
          <p:cNvSpPr txBox="1"/>
          <p:nvPr/>
        </p:nvSpPr>
        <p:spPr>
          <a:xfrm>
            <a:off x="7624763" y="4219575"/>
            <a:ext cx="212090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people</a:t>
            </a:r>
          </a:p>
        </p:txBody>
      </p:sp>
      <p:sp>
        <p:nvSpPr>
          <p:cNvPr id="31" name="TextBox 30"/>
          <p:cNvSpPr txBox="1"/>
          <p:nvPr/>
        </p:nvSpPr>
        <p:spPr>
          <a:xfrm>
            <a:off x="9871075" y="4219575"/>
            <a:ext cx="2087563"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projects</a:t>
            </a:r>
          </a:p>
        </p:txBody>
      </p:sp>
      <p:sp>
        <p:nvSpPr>
          <p:cNvPr id="32" name="TextBox 31"/>
          <p:cNvSpPr txBox="1"/>
          <p:nvPr/>
        </p:nvSpPr>
        <p:spPr>
          <a:xfrm>
            <a:off x="7585075" y="3344863"/>
            <a:ext cx="2133600" cy="1036637"/>
          </a:xfrm>
          <a:prstGeom prst="rect">
            <a:avLst/>
          </a:prstGeom>
          <a:noFill/>
        </p:spPr>
        <p:txBody>
          <a:bodyPr>
            <a:spAutoFit/>
          </a:bodyPr>
          <a:lstStyle/>
          <a:p>
            <a:pPr algn="ctr" defTabSz="932597">
              <a:defRPr/>
            </a:pPr>
            <a:r>
              <a:rPr lang="en-US" sz="5915" b="1" spc="-153" dirty="0">
                <a:solidFill>
                  <a:srgbClr val="141513"/>
                </a:solidFill>
                <a:latin typeface="Raleway"/>
                <a:ea typeface="Raleway SemiBold" charset="0"/>
                <a:cs typeface="Raleway"/>
              </a:rPr>
              <a:t>100</a:t>
            </a:r>
          </a:p>
        </p:txBody>
      </p:sp>
      <p:sp>
        <p:nvSpPr>
          <p:cNvPr id="33" name="TextBox 32"/>
          <p:cNvSpPr txBox="1"/>
          <p:nvPr/>
        </p:nvSpPr>
        <p:spPr>
          <a:xfrm>
            <a:off x="10055225" y="3344863"/>
            <a:ext cx="1697038"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300</a:t>
            </a:r>
          </a:p>
        </p:txBody>
      </p:sp>
      <p:sp>
        <p:nvSpPr>
          <p:cNvPr id="34" name="TextBox 33"/>
          <p:cNvSpPr txBox="1"/>
          <p:nvPr/>
        </p:nvSpPr>
        <p:spPr>
          <a:xfrm>
            <a:off x="6615113"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35" name="TextBox 34"/>
          <p:cNvSpPr txBox="1"/>
          <p:nvPr/>
        </p:nvSpPr>
        <p:spPr>
          <a:xfrm>
            <a:off x="11247438"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pic>
        <p:nvPicPr>
          <p:cNvPr id="57359"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2438" y="6378575"/>
            <a:ext cx="17319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0"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36825" y="6265863"/>
            <a:ext cx="114617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1"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60838" y="6400800"/>
            <a:ext cx="6238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2" name="Picture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10175" y="6457950"/>
            <a:ext cx="151288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3" name="Picture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307388" y="6434138"/>
            <a:ext cx="9382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4" name="Picture 1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023100" y="6332538"/>
            <a:ext cx="104140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a:xfrm>
            <a:off x="1588" y="0"/>
            <a:ext cx="12433300" cy="22336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sp>
        <p:nvSpPr>
          <p:cNvPr id="37" name="TextBox 36"/>
          <p:cNvSpPr txBox="1"/>
          <p:nvPr/>
        </p:nvSpPr>
        <p:spPr>
          <a:xfrm>
            <a:off x="550863" y="1095375"/>
            <a:ext cx="10941050" cy="728663"/>
          </a:xfrm>
          <a:prstGeom prst="rect">
            <a:avLst/>
          </a:prstGeom>
          <a:noFill/>
        </p:spPr>
        <p:txBody>
          <a:bodyPr/>
          <a:lstStyle/>
          <a:p>
            <a:pPr defTabSz="932597">
              <a:lnSpc>
                <a:spcPct val="110000"/>
              </a:lnSpc>
              <a:spcAft>
                <a:spcPts val="1224"/>
              </a:spcAft>
              <a:defRPr/>
            </a:pPr>
            <a:r>
              <a:rPr lang="en-US" sz="2040" i="1" dirty="0">
                <a:solidFill>
                  <a:srgbClr val="FFFFFF"/>
                </a:solidFill>
                <a:latin typeface="Noto Serif" charset="0"/>
                <a:ea typeface="Noto Serif" charset="0"/>
                <a:cs typeface="Noto Serif" charset="0"/>
              </a:rPr>
              <a:t>Design. Build. Transform.</a:t>
            </a:r>
          </a:p>
        </p:txBody>
      </p:sp>
      <p:sp>
        <p:nvSpPr>
          <p:cNvPr id="38" name="Title 1"/>
          <p:cNvSpPr>
            <a:spLocks noGrp="1"/>
          </p:cNvSpPr>
          <p:nvPr>
            <p:ph type="title"/>
          </p:nvPr>
        </p:nvSpPr>
        <p:spPr>
          <a:xfrm>
            <a:off x="550863" y="530225"/>
            <a:ext cx="6746875" cy="636588"/>
          </a:xfrm>
        </p:spPr>
        <p:txBody>
          <a:bodyPr/>
          <a:lstStyle/>
          <a:p>
            <a:pPr defTabSz="621716" fontAlgn="auto">
              <a:spcAft>
                <a:spcPts val="0"/>
              </a:spcAft>
              <a:defRPr/>
            </a:pPr>
            <a:r>
              <a:rPr lang="en-US" dirty="0">
                <a:solidFill>
                  <a:schemeClr val="bg1"/>
                </a:solidFill>
              </a:rPr>
              <a:t>WHO WE ARE</a:t>
            </a:r>
            <a:endParaRPr lang="en-US" dirty="0"/>
          </a:p>
        </p:txBody>
      </p:sp>
      <p:sp>
        <p:nvSpPr>
          <p:cNvPr id="39" name="Rectangle 38"/>
          <p:cNvSpPr/>
          <p:nvPr/>
        </p:nvSpPr>
        <p:spPr>
          <a:xfrm>
            <a:off x="641350" y="1692275"/>
            <a:ext cx="1470025"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40" name="Rectangle 39"/>
          <p:cNvSpPr/>
          <p:nvPr/>
        </p:nvSpPr>
        <p:spPr>
          <a:xfrm flipV="1">
            <a:off x="1854200" y="4935538"/>
            <a:ext cx="1820863" cy="46037"/>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1863" fontAlgn="base">
              <a:spcBef>
                <a:spcPct val="0"/>
              </a:spcBef>
              <a:spcAft>
                <a:spcPct val="0"/>
              </a:spcAft>
            </a:pPr>
            <a:endParaRPr lang="en-US" altLang="en-US" b="1">
              <a:solidFill>
                <a:srgbClr val="FFFF00"/>
              </a:solidFill>
              <a:latin typeface="Raleway" charset="0"/>
              <a:ea typeface="Raleway" charset="0"/>
              <a:cs typeface="Raleway" charset="0"/>
            </a:endParaRPr>
          </a:p>
        </p:txBody>
      </p:sp>
      <p:sp>
        <p:nvSpPr>
          <p:cNvPr id="41" name="TextBox 40"/>
          <p:cNvSpPr txBox="1"/>
          <p:nvPr/>
        </p:nvSpPr>
        <p:spPr>
          <a:xfrm>
            <a:off x="9090025" y="2705100"/>
            <a:ext cx="554038" cy="1855788"/>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42" name="Title 1"/>
          <p:cNvSpPr txBox="1">
            <a:spLocks/>
          </p:cNvSpPr>
          <p:nvPr/>
        </p:nvSpPr>
        <p:spPr>
          <a:xfrm>
            <a:off x="5551995" y="607676"/>
            <a:ext cx="6244210" cy="1270905"/>
          </a:xfrm>
          <a:prstGeom prst="rect">
            <a:avLst/>
          </a:prstGeom>
        </p:spPr>
        <p:txBody>
          <a:bodyPr/>
          <a:lstStyle>
            <a:lvl1pPr algn="l" defTabSz="620713" rtl="0" fontAlgn="base">
              <a:spcBef>
                <a:spcPct val="0"/>
              </a:spcBef>
              <a:spcAft>
                <a:spcPct val="0"/>
              </a:spcAft>
              <a:defRPr sz="3060" b="1" i="0" kern="1200">
                <a:solidFill>
                  <a:schemeClr val="tx1"/>
                </a:solidFill>
                <a:latin typeface="Raleway ExtraBold" charset="0"/>
                <a:ea typeface="Raleway ExtraBold" charset="0"/>
                <a:cs typeface="Raleway ExtraBold" charset="0"/>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a:lstStyle>
          <a:p>
            <a:pPr algn="ctr" defTabSz="621716" fontAlgn="auto">
              <a:spcAft>
                <a:spcPts val="0"/>
              </a:spcAft>
              <a:defRPr/>
            </a:pPr>
            <a:r>
              <a:rPr lang="en-US" dirty="0">
                <a:solidFill>
                  <a:schemeClr val="bg1"/>
                </a:solidFill>
                <a:hlinkClick r:id="rId11"/>
              </a:rPr>
              <a:t>www.architech.ca</a:t>
            </a:r>
            <a:endParaRPr lang="en-US" dirty="0">
              <a:solidFill>
                <a:schemeClr val="bg1"/>
              </a:solidFill>
            </a:endParaRPr>
          </a:p>
          <a:p>
            <a:pPr algn="ctr" defTabSz="621716" fontAlgn="auto">
              <a:spcAft>
                <a:spcPts val="0"/>
              </a:spcAft>
              <a:defRPr/>
            </a:pPr>
            <a:r>
              <a:rPr lang="en-US" dirty="0">
                <a:solidFill>
                  <a:schemeClr val="bg1"/>
                </a:solidFill>
                <a:hlinkClick r:id="rId12"/>
              </a:rPr>
              <a:t>kubernetes@architech.ca</a:t>
            </a:r>
            <a:endParaRPr lang="en-US" dirty="0">
              <a:solidFill>
                <a:schemeClr val="bg1"/>
              </a:solidFill>
            </a:endParaRPr>
          </a:p>
          <a:p>
            <a:pPr defTabSz="621716" fontAlgn="auto">
              <a:spcAft>
                <a:spcPts val="0"/>
              </a:spcAft>
              <a:defRPr/>
            </a:pPr>
            <a:endParaRPr lang="en-US" dirty="0"/>
          </a:p>
        </p:txBody>
      </p:sp>
    </p:spTree>
    <p:extLst>
      <p:ext uri="{BB962C8B-B14F-4D97-AF65-F5344CB8AC3E}">
        <p14:creationId xmlns:p14="http://schemas.microsoft.com/office/powerpoint/2010/main" val="13601339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60350" y="249238"/>
            <a:ext cx="11963400" cy="329406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4348163" y="3533775"/>
            <a:ext cx="3771900" cy="3200400"/>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TextBox 3"/>
          <p:cNvSpPr txBox="1"/>
          <p:nvPr/>
        </p:nvSpPr>
        <p:spPr>
          <a:xfrm>
            <a:off x="8120063" y="4745038"/>
            <a:ext cx="4106862"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PRODUCT INNOVATION</a:t>
            </a:r>
            <a:endParaRPr lang="en-US" sz="2040" b="1" spc="41" dirty="0">
              <a:latin typeface="Raleway" charset="0"/>
              <a:ea typeface="Raleway" charset="0"/>
              <a:cs typeface="Raleway" charset="0"/>
            </a:endParaRPr>
          </a:p>
        </p:txBody>
      </p:sp>
      <p:sp>
        <p:nvSpPr>
          <p:cNvPr id="34" name="TextBox 33"/>
          <p:cNvSpPr txBox="1"/>
          <p:nvPr/>
        </p:nvSpPr>
        <p:spPr>
          <a:xfrm>
            <a:off x="8759825" y="5240338"/>
            <a:ext cx="2638425" cy="1095375"/>
          </a:xfrm>
          <a:prstGeom prst="rect">
            <a:avLst/>
          </a:prstGeom>
          <a:noFill/>
        </p:spPr>
        <p:txBody>
          <a:bodyPr/>
          <a:lstStyle/>
          <a:p>
            <a:pPr algn="ctr">
              <a:lnSpc>
                <a:spcPct val="110000"/>
              </a:lnSpc>
              <a:defRPr/>
            </a:pPr>
            <a:r>
              <a:rPr lang="en-US" sz="2040" dirty="0">
                <a:latin typeface="Raleway"/>
                <a:ea typeface="Noto Serif" charset="0"/>
                <a:cs typeface="Raleway"/>
              </a:rPr>
              <a:t>Lean product innovation from concept to MVP</a:t>
            </a:r>
            <a:endParaRPr lang="en-US" sz="2040" spc="41" dirty="0">
              <a:latin typeface="Raleway"/>
              <a:ea typeface="Noto Serif" charset="0"/>
              <a:cs typeface="Raleway"/>
            </a:endParaRPr>
          </a:p>
        </p:txBody>
      </p:sp>
      <p:sp>
        <p:nvSpPr>
          <p:cNvPr id="35" name="TextBox 34"/>
          <p:cNvSpPr txBox="1"/>
          <p:nvPr/>
        </p:nvSpPr>
        <p:spPr>
          <a:xfrm>
            <a:off x="4962525" y="4745038"/>
            <a:ext cx="2640013"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DEDICATED TEAMS</a:t>
            </a:r>
            <a:endParaRPr lang="en-US" sz="2040" b="1" spc="41" dirty="0">
              <a:latin typeface="Raleway" charset="0"/>
              <a:ea typeface="Raleway" charset="0"/>
              <a:cs typeface="Raleway" charset="0"/>
            </a:endParaRPr>
          </a:p>
        </p:txBody>
      </p:sp>
      <p:sp>
        <p:nvSpPr>
          <p:cNvPr id="36" name="TextBox 35"/>
          <p:cNvSpPr txBox="1"/>
          <p:nvPr/>
        </p:nvSpPr>
        <p:spPr>
          <a:xfrm>
            <a:off x="4554538" y="5240338"/>
            <a:ext cx="3387725" cy="1095375"/>
          </a:xfrm>
          <a:prstGeom prst="rect">
            <a:avLst/>
          </a:prstGeom>
          <a:noFill/>
        </p:spPr>
        <p:txBody>
          <a:bodyPr/>
          <a:lstStyle/>
          <a:p>
            <a:pPr algn="ctr">
              <a:lnSpc>
                <a:spcPct val="110000"/>
              </a:lnSpc>
              <a:defRPr/>
            </a:pPr>
            <a:r>
              <a:rPr lang="en-US" sz="2040" dirty="0">
                <a:latin typeface="Raleway"/>
                <a:ea typeface="Noto Serif" charset="0"/>
                <a:cs typeface="Raleway"/>
              </a:rPr>
              <a:t>Accelerate the delivery timelines of open source development projects</a:t>
            </a:r>
            <a:endParaRPr lang="en-US" sz="2040" spc="41" dirty="0">
              <a:latin typeface="Raleway"/>
              <a:ea typeface="Noto Serif" charset="0"/>
              <a:cs typeface="Raleway"/>
            </a:endParaRPr>
          </a:p>
        </p:txBody>
      </p:sp>
      <p:sp>
        <p:nvSpPr>
          <p:cNvPr id="37" name="TextBox 36"/>
          <p:cNvSpPr txBox="1"/>
          <p:nvPr/>
        </p:nvSpPr>
        <p:spPr>
          <a:xfrm>
            <a:off x="504825" y="4745038"/>
            <a:ext cx="3506788"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LEGACY MODERNIZATION</a:t>
            </a:r>
            <a:endParaRPr lang="en-US" sz="2040" b="1" spc="41" dirty="0">
              <a:latin typeface="Raleway" charset="0"/>
              <a:ea typeface="Raleway" charset="0"/>
              <a:cs typeface="Raleway" charset="0"/>
            </a:endParaRPr>
          </a:p>
        </p:txBody>
      </p:sp>
      <p:sp>
        <p:nvSpPr>
          <p:cNvPr id="38" name="TextBox 37"/>
          <p:cNvSpPr txBox="1"/>
          <p:nvPr/>
        </p:nvSpPr>
        <p:spPr>
          <a:xfrm>
            <a:off x="688975" y="5240338"/>
            <a:ext cx="3138488" cy="1095375"/>
          </a:xfrm>
          <a:prstGeom prst="rect">
            <a:avLst/>
          </a:prstGeom>
          <a:noFill/>
        </p:spPr>
        <p:txBody>
          <a:bodyPr/>
          <a:lstStyle/>
          <a:p>
            <a:pPr algn="ctr">
              <a:lnSpc>
                <a:spcPct val="110000"/>
              </a:lnSpc>
              <a:defRPr/>
            </a:pPr>
            <a:r>
              <a:rPr lang="en-US" sz="2040" dirty="0">
                <a:latin typeface="Raleway"/>
                <a:ea typeface="Noto Serif" charset="0"/>
                <a:cs typeface="Raleway"/>
              </a:rPr>
              <a:t>Migrate and rewrite applications to modern cloud architectures</a:t>
            </a:r>
            <a:endParaRPr lang="en-US" sz="2040" spc="41" dirty="0">
              <a:latin typeface="Raleway"/>
              <a:ea typeface="Noto Serif" charset="0"/>
              <a:cs typeface="Raleway"/>
            </a:endParaRPr>
          </a:p>
        </p:txBody>
      </p:sp>
      <p:pic>
        <p:nvPicPr>
          <p:cNvPr id="5940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82175" y="4024313"/>
            <a:ext cx="5953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2788" y="4014788"/>
            <a:ext cx="6159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0275" y="4014788"/>
            <a:ext cx="5445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85806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a:spLocks/>
          </p:cNvSpPr>
          <p:nvPr/>
        </p:nvSpPr>
        <p:spPr>
          <a:xfrm>
            <a:off x="6832600"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0" name="Rectangle 29"/>
          <p:cNvSpPr>
            <a:spLocks/>
          </p:cNvSpPr>
          <p:nvPr/>
        </p:nvSpPr>
        <p:spPr>
          <a:xfrm>
            <a:off x="5170488"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29" name="Rectangle 28"/>
          <p:cNvSpPr/>
          <p:nvPr/>
        </p:nvSpPr>
        <p:spPr>
          <a:xfrm>
            <a:off x="7583488" y="6546850"/>
            <a:ext cx="530225" cy="28575"/>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a:endParaRPr lang="en-US" altLang="en-US" sz="2400">
              <a:solidFill>
                <a:srgbClr val="141513"/>
              </a:solidFill>
              <a:latin typeface="Raleway" charset="0"/>
              <a:ea typeface="Raleway" charset="0"/>
              <a:cs typeface="Raleway" charset="0"/>
            </a:endParaRPr>
          </a:p>
        </p:txBody>
      </p:sp>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DIGITAL PRODUCT STUDIO</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 name="Rectangle 4"/>
          <p:cNvSpPr>
            <a:spLocks noChangeAspect="1"/>
          </p:cNvSpPr>
          <p:nvPr/>
        </p:nvSpPr>
        <p:spPr>
          <a:xfrm>
            <a:off x="735013" y="166528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Teams</a:t>
            </a:r>
          </a:p>
        </p:txBody>
      </p:sp>
      <p:sp>
        <p:nvSpPr>
          <p:cNvPr id="8" name="Rectangle 7"/>
          <p:cNvSpPr>
            <a:spLocks noChangeAspect="1"/>
          </p:cNvSpPr>
          <p:nvPr/>
        </p:nvSpPr>
        <p:spPr>
          <a:xfrm>
            <a:off x="735013" y="254000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Capabilities</a:t>
            </a:r>
          </a:p>
        </p:txBody>
      </p:sp>
      <p:sp>
        <p:nvSpPr>
          <p:cNvPr id="9" name="Rectangle 8"/>
          <p:cNvSpPr>
            <a:spLocks noChangeAspect="1"/>
          </p:cNvSpPr>
          <p:nvPr/>
        </p:nvSpPr>
        <p:spPr>
          <a:xfrm>
            <a:off x="735013" y="34131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Methodology</a:t>
            </a:r>
          </a:p>
        </p:txBody>
      </p:sp>
      <p:sp>
        <p:nvSpPr>
          <p:cNvPr id="10" name="Rectangle 9"/>
          <p:cNvSpPr>
            <a:spLocks noChangeAspect="1"/>
          </p:cNvSpPr>
          <p:nvPr/>
        </p:nvSpPr>
        <p:spPr>
          <a:xfrm>
            <a:off x="735013" y="4287838"/>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Technology</a:t>
            </a:r>
          </a:p>
        </p:txBody>
      </p:sp>
      <p:sp>
        <p:nvSpPr>
          <p:cNvPr id="11" name="Rectangle 10"/>
          <p:cNvSpPr>
            <a:spLocks noChangeAspect="1"/>
          </p:cNvSpPr>
          <p:nvPr/>
        </p:nvSpPr>
        <p:spPr>
          <a:xfrm>
            <a:off x="735013" y="5160963"/>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Partners</a:t>
            </a:r>
          </a:p>
        </p:txBody>
      </p:sp>
      <p:sp>
        <p:nvSpPr>
          <p:cNvPr id="12" name="Rectangle 11"/>
          <p:cNvSpPr>
            <a:spLocks/>
          </p:cNvSpPr>
          <p:nvPr/>
        </p:nvSpPr>
        <p:spPr>
          <a:xfrm>
            <a:off x="350837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17" name="Rectangle 16"/>
          <p:cNvSpPr>
            <a:spLocks noChangeAspect="1"/>
          </p:cNvSpPr>
          <p:nvPr/>
        </p:nvSpPr>
        <p:spPr>
          <a:xfrm>
            <a:off x="3508375" y="4287838"/>
            <a:ext cx="8193088"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Industry Proven | Lightweight | Open Source | Cloud-First</a:t>
            </a:r>
          </a:p>
        </p:txBody>
      </p:sp>
      <p:sp>
        <p:nvSpPr>
          <p:cNvPr id="18" name="Rectangle 17"/>
          <p:cNvSpPr>
            <a:spLocks noChangeAspect="1"/>
          </p:cNvSpPr>
          <p:nvPr/>
        </p:nvSpPr>
        <p:spPr>
          <a:xfrm>
            <a:off x="3508375" y="3413125"/>
            <a:ext cx="8193088" cy="735013"/>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Lean Startup + Design Thinking + Agile Engineering</a:t>
            </a:r>
          </a:p>
        </p:txBody>
      </p:sp>
      <p:sp>
        <p:nvSpPr>
          <p:cNvPr id="28" name="TextBox 27"/>
          <p:cNvSpPr txBox="1"/>
          <p:nvPr/>
        </p:nvSpPr>
        <p:spPr>
          <a:xfrm>
            <a:off x="890588" y="6219825"/>
            <a:ext cx="10966450" cy="368300"/>
          </a:xfrm>
          <a:prstGeom prst="rect">
            <a:avLst/>
          </a:prstGeom>
          <a:noFill/>
        </p:spPr>
        <p:txBody>
          <a:bodyPr>
            <a:spAutoFit/>
          </a:bodyPr>
          <a:lstStyle/>
          <a:p>
            <a:pPr algn="ctr">
              <a:defRPr/>
            </a:pPr>
            <a:r>
              <a:rPr lang="en-US" b="1" i="1" spc="41" dirty="0">
                <a:latin typeface="Raleway"/>
                <a:ea typeface="Noto Serif" charset="0"/>
                <a:cs typeface="Raleway"/>
              </a:rPr>
              <a:t>The right, quality solution, fast.</a:t>
            </a:r>
          </a:p>
        </p:txBody>
      </p:sp>
      <p:pic>
        <p:nvPicPr>
          <p:cNvPr id="61455" name="Picture 3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7538" y="5391150"/>
            <a:ext cx="127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5402263"/>
            <a:ext cx="12858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07013" y="5349875"/>
            <a:ext cx="12525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p:cNvSpPr>
            <a:spLocks/>
          </p:cNvSpPr>
          <p:nvPr/>
        </p:nvSpPr>
        <p:spPr>
          <a:xfrm>
            <a:off x="8494713"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6" name="Rectangle 35"/>
          <p:cNvSpPr>
            <a:spLocks/>
          </p:cNvSpPr>
          <p:nvPr/>
        </p:nvSpPr>
        <p:spPr>
          <a:xfrm>
            <a:off x="1015682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pic>
        <p:nvPicPr>
          <p:cNvPr id="6146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64600" y="5299075"/>
            <a:ext cx="8699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12388" y="5318125"/>
            <a:ext cx="13858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a:spLocks/>
          </p:cNvSpPr>
          <p:nvPr/>
        </p:nvSpPr>
        <p:spPr>
          <a:xfrm>
            <a:off x="3511550" y="165735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Mastery Excellence</a:t>
            </a:r>
          </a:p>
        </p:txBody>
      </p:sp>
      <p:sp>
        <p:nvSpPr>
          <p:cNvPr id="38" name="Rectangle 37"/>
          <p:cNvSpPr>
            <a:spLocks/>
          </p:cNvSpPr>
          <p:nvPr/>
        </p:nvSpPr>
        <p:spPr>
          <a:xfrm>
            <a:off x="5581650" y="166052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Integrated Collaborative</a:t>
            </a:r>
          </a:p>
        </p:txBody>
      </p:sp>
      <p:sp>
        <p:nvSpPr>
          <p:cNvPr id="39" name="Rectangle 38"/>
          <p:cNvSpPr>
            <a:spLocks/>
          </p:cNvSpPr>
          <p:nvPr/>
        </p:nvSpPr>
        <p:spPr>
          <a:xfrm>
            <a:off x="7651750" y="166370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Skilled</a:t>
            </a:r>
          </a:p>
          <a:p>
            <a:pPr algn="ctr">
              <a:defRPr/>
            </a:pPr>
            <a:r>
              <a:rPr lang="en-US" sz="1734" dirty="0">
                <a:solidFill>
                  <a:srgbClr val="141513"/>
                </a:solidFill>
                <a:latin typeface="Raleway"/>
                <a:ea typeface="Noto Serif" charset="0"/>
                <a:cs typeface="Raleway"/>
              </a:rPr>
              <a:t>Certified</a:t>
            </a:r>
          </a:p>
        </p:txBody>
      </p:sp>
      <p:sp>
        <p:nvSpPr>
          <p:cNvPr id="41" name="Rectangle 40"/>
          <p:cNvSpPr>
            <a:spLocks/>
          </p:cNvSpPr>
          <p:nvPr/>
        </p:nvSpPr>
        <p:spPr>
          <a:xfrm>
            <a:off x="9721850" y="166687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Agile</a:t>
            </a:r>
          </a:p>
          <a:p>
            <a:pPr algn="ctr">
              <a:defRPr/>
            </a:pPr>
            <a:r>
              <a:rPr lang="en-US" sz="1734" dirty="0">
                <a:solidFill>
                  <a:srgbClr val="141513"/>
                </a:solidFill>
                <a:latin typeface="Raleway"/>
                <a:ea typeface="Noto Serif" charset="0"/>
                <a:cs typeface="Raleway"/>
              </a:rPr>
              <a:t> Lean</a:t>
            </a:r>
          </a:p>
        </p:txBody>
      </p:sp>
      <p:sp>
        <p:nvSpPr>
          <p:cNvPr id="42" name="Rectangle 41"/>
          <p:cNvSpPr>
            <a:spLocks noChangeAspect="1"/>
          </p:cNvSpPr>
          <p:nvPr/>
        </p:nvSpPr>
        <p:spPr>
          <a:xfrm>
            <a:off x="3511550" y="2544763"/>
            <a:ext cx="8191500"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Strategy + Design + Engineering + Cognitive Analytics</a:t>
            </a:r>
          </a:p>
        </p:txBody>
      </p:sp>
    </p:spTree>
    <p:extLst>
      <p:ext uri="{BB962C8B-B14F-4D97-AF65-F5344CB8AC3E}">
        <p14:creationId xmlns:p14="http://schemas.microsoft.com/office/powerpoint/2010/main" val="18109794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TECHNOLOGIES &amp; PARTNERS</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2" name="Rectangle 51"/>
          <p:cNvSpPr>
            <a:spLocks noChangeAspect="1"/>
          </p:cNvSpPr>
          <p:nvPr/>
        </p:nvSpPr>
        <p:spPr>
          <a:xfrm>
            <a:off x="650875" y="5842000"/>
            <a:ext cx="2646363"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Operations &amp; Support</a:t>
            </a:r>
          </a:p>
        </p:txBody>
      </p:sp>
      <p:sp>
        <p:nvSpPr>
          <p:cNvPr id="65" name="Rectangle 64"/>
          <p:cNvSpPr>
            <a:spLocks noChangeAspect="1"/>
          </p:cNvSpPr>
          <p:nvPr/>
        </p:nvSpPr>
        <p:spPr>
          <a:xfrm>
            <a:off x="3378200" y="16081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66" name="Rectangle 65"/>
          <p:cNvSpPr>
            <a:spLocks noChangeAspect="1"/>
          </p:cNvSpPr>
          <p:nvPr/>
        </p:nvSpPr>
        <p:spPr>
          <a:xfrm>
            <a:off x="647700" y="4995863"/>
            <a:ext cx="2646363"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Platform</a:t>
            </a:r>
          </a:p>
        </p:txBody>
      </p:sp>
      <p:sp>
        <p:nvSpPr>
          <p:cNvPr id="67" name="Rectangle 66"/>
          <p:cNvSpPr>
            <a:spLocks noChangeAspect="1"/>
          </p:cNvSpPr>
          <p:nvPr/>
        </p:nvSpPr>
        <p:spPr>
          <a:xfrm>
            <a:off x="647700" y="4144963"/>
            <a:ext cx="2646363"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Infrastructure</a:t>
            </a:r>
          </a:p>
        </p:txBody>
      </p:sp>
      <p:sp>
        <p:nvSpPr>
          <p:cNvPr id="68" name="Rectangle 67"/>
          <p:cNvSpPr>
            <a:spLocks noChangeAspect="1"/>
          </p:cNvSpPr>
          <p:nvPr/>
        </p:nvSpPr>
        <p:spPr>
          <a:xfrm>
            <a:off x="646113" y="32988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err="1">
                <a:latin typeface="Raleway ExtraBold"/>
                <a:ea typeface="Noto Serif" charset="0"/>
                <a:cs typeface="Raleway ExtraBold"/>
              </a:rPr>
              <a:t>DevOps</a:t>
            </a:r>
            <a:r>
              <a:rPr lang="en-US" dirty="0">
                <a:latin typeface="Raleway ExtraBold"/>
                <a:ea typeface="Noto Serif" charset="0"/>
                <a:cs typeface="Raleway ExtraBold"/>
              </a:rPr>
              <a:t> CI/CD</a:t>
            </a:r>
          </a:p>
        </p:txBody>
      </p:sp>
      <p:sp>
        <p:nvSpPr>
          <p:cNvPr id="69" name="Rectangle 68"/>
          <p:cNvSpPr>
            <a:spLocks noChangeAspect="1"/>
          </p:cNvSpPr>
          <p:nvPr/>
        </p:nvSpPr>
        <p:spPr>
          <a:xfrm>
            <a:off x="646113" y="245745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Cognitive Analytics</a:t>
            </a:r>
          </a:p>
        </p:txBody>
      </p:sp>
      <p:sp>
        <p:nvSpPr>
          <p:cNvPr id="70" name="Rectangle 69"/>
          <p:cNvSpPr>
            <a:spLocks noChangeAspect="1"/>
          </p:cNvSpPr>
          <p:nvPr/>
        </p:nvSpPr>
        <p:spPr>
          <a:xfrm>
            <a:off x="642938" y="160813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Application</a:t>
            </a:r>
          </a:p>
        </p:txBody>
      </p:sp>
      <p:sp>
        <p:nvSpPr>
          <p:cNvPr id="71" name="Rectangle 70"/>
          <p:cNvSpPr>
            <a:spLocks noChangeAspect="1"/>
          </p:cNvSpPr>
          <p:nvPr/>
        </p:nvSpPr>
        <p:spPr>
          <a:xfrm>
            <a:off x="3378200" y="2451100"/>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2" name="Rectangle 71"/>
          <p:cNvSpPr>
            <a:spLocks noChangeAspect="1"/>
          </p:cNvSpPr>
          <p:nvPr/>
        </p:nvSpPr>
        <p:spPr>
          <a:xfrm>
            <a:off x="3378200" y="32940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3" name="Rectangle 72"/>
          <p:cNvSpPr>
            <a:spLocks noChangeAspect="1"/>
          </p:cNvSpPr>
          <p:nvPr/>
        </p:nvSpPr>
        <p:spPr>
          <a:xfrm>
            <a:off x="3378200" y="413861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4" name="Rectangle 73"/>
          <p:cNvSpPr>
            <a:spLocks noChangeAspect="1"/>
          </p:cNvSpPr>
          <p:nvPr/>
        </p:nvSpPr>
        <p:spPr>
          <a:xfrm>
            <a:off x="3378200" y="49958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5" name="Rectangle 74"/>
          <p:cNvSpPr>
            <a:spLocks noChangeAspect="1"/>
          </p:cNvSpPr>
          <p:nvPr/>
        </p:nvSpPr>
        <p:spPr>
          <a:xfrm>
            <a:off x="3378200" y="58372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pic>
        <p:nvPicPr>
          <p:cNvPr id="63503"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93500" y="1738313"/>
            <a:ext cx="5064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4" name="Picture 7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0375" y="2022475"/>
            <a:ext cx="8318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5" name="Picture 7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20375" y="1749425"/>
            <a:ext cx="766763"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6" name="Picture 7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60938" y="1676400"/>
            <a:ext cx="104457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7" name="Picture 8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78213" y="1706563"/>
            <a:ext cx="1065212"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8" name="Picture 8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10488" y="1865313"/>
            <a:ext cx="82073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9" name="Picture 8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290050" y="1885950"/>
            <a:ext cx="1209675"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0"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002338" y="1800225"/>
            <a:ext cx="81438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1" name="Picture 7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910388" y="1671638"/>
            <a:ext cx="7302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2" name="Picture 8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525000" y="2700338"/>
            <a:ext cx="73183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3" name="Picture 8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72475" y="2755900"/>
            <a:ext cx="9302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4" name="Picture 8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502525" y="2643188"/>
            <a:ext cx="728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5" name="Picture 87"/>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143625" y="2716213"/>
            <a:ext cx="12334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6" name="Picture 8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873625" y="2674938"/>
            <a:ext cx="1160463"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7" name="Picture 90"/>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548938" y="2663825"/>
            <a:ext cx="1384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8" name="Picture 92"/>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014913" y="5116513"/>
            <a:ext cx="15144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9" name="Picture 9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665662" y="3557587"/>
            <a:ext cx="1095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0" name="Picture 94"/>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005512" y="3554412"/>
            <a:ext cx="12795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1" name="Picture 95"/>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774113" y="5267325"/>
            <a:ext cx="10207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2" name="Picture 96"/>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351837" y="3529013"/>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3" name="Picture 97"/>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10690225" y="3529013"/>
            <a:ext cx="12557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4" name="Picture 98"/>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7491314" y="3438526"/>
            <a:ext cx="4079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5" name="Picture 99"/>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648075" y="3308350"/>
            <a:ext cx="8175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6" name="Picture 100"/>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3770313" y="6111875"/>
            <a:ext cx="8445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7" name="Picture 101"/>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7885113" y="6021388"/>
            <a:ext cx="9667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8" name="Picture 102"/>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9351963" y="6021388"/>
            <a:ext cx="11572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9" name="Picture 103"/>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6316663" y="5707063"/>
            <a:ext cx="1068387"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0" name="Picture 104"/>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5116513" y="5918200"/>
            <a:ext cx="698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1" name="Picture 105"/>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7180263" y="4276725"/>
            <a:ext cx="86995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2" name="Picture 106"/>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11010900" y="5980113"/>
            <a:ext cx="86995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3" name="Picture 3"/>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8734425" y="1728788"/>
            <a:ext cx="3413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4" name="Picture 47"/>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451225" y="2593975"/>
            <a:ext cx="13684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823450" y="3344862"/>
            <a:ext cx="619126" cy="619126"/>
          </a:xfrm>
          <a:prstGeom prst="rect">
            <a:avLst/>
          </a:prstGeom>
        </p:spPr>
      </p:pic>
    </p:spTree>
    <p:extLst>
      <p:ext uri="{BB962C8B-B14F-4D97-AF65-F5344CB8AC3E}">
        <p14:creationId xmlns:p14="http://schemas.microsoft.com/office/powerpoint/2010/main" val="426908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Architech2017">
  <a:themeElements>
    <a:clrScheme name="Architech 2017 3">
      <a:dk1>
        <a:srgbClr val="141513"/>
      </a:dk1>
      <a:lt1>
        <a:srgbClr val="FFFFFF"/>
      </a:lt1>
      <a:dk2>
        <a:srgbClr val="2D2E2C"/>
      </a:dk2>
      <a:lt2>
        <a:srgbClr val="F3F3F3"/>
      </a:lt2>
      <a:accent1>
        <a:srgbClr val="3FC8C3"/>
      </a:accent1>
      <a:accent2>
        <a:srgbClr val="FFFF00"/>
      </a:accent2>
      <a:accent3>
        <a:srgbClr val="E5202F"/>
      </a:accent3>
      <a:accent4>
        <a:srgbClr val="B3E0E3"/>
      </a:accent4>
      <a:accent5>
        <a:srgbClr val="FAF37C"/>
      </a:accent5>
      <a:accent6>
        <a:srgbClr val="FF8C88"/>
      </a:accent6>
      <a:hlink>
        <a:srgbClr val="3FC8C3"/>
      </a:hlink>
      <a:folHlink>
        <a:srgbClr val="2DA7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10000"/>
          </a:lnSpc>
          <a:spcAft>
            <a:spcPts val="1200"/>
          </a:spcAft>
          <a:defRPr sz="1600" spc="40" dirty="0" smtClean="0">
            <a:latin typeface="Noto Serif" charset="0"/>
            <a:ea typeface="Noto Serif" charset="0"/>
            <a:cs typeface="Noto Serif" charset="0"/>
          </a:defRPr>
        </a:defPPr>
      </a:lstStyle>
    </a:txDef>
  </a:objectDefaults>
  <a:extraClrSchemeLst/>
  <a:extLst>
    <a:ext uri="{05A4C25C-085E-4340-85A3-A5531E510DB2}">
      <thm15:themeFamily xmlns:thm15="http://schemas.microsoft.com/office/thememl/2012/main" name="Architech2017" id="{EE16EC20-3975-A943-8AE3-A3103FF0B18C}" vid="{53815A54-AF90-9F43-9D42-2587E57B4C3E}"/>
    </a:ext>
  </a:extLst>
</a:theme>
</file>

<file path=ppt/theme/theme1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2.xml><?xml version="1.0" encoding="utf-8"?>
<a:theme xmlns:a="http://schemas.openxmlformats.org/drawingml/2006/main" name="4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2964</TotalTime>
  <Words>5298</Words>
  <Application>Microsoft Macintosh PowerPoint</Application>
  <PresentationFormat>Custom</PresentationFormat>
  <Paragraphs>830</Paragraphs>
  <Slides>75</Slides>
  <Notes>57</Notes>
  <HiddenSlides>0</HiddenSlides>
  <MMClips>0</MMClips>
  <ScaleCrop>false</ScaleCrop>
  <HeadingPairs>
    <vt:vector size="6" baseType="variant">
      <vt:variant>
        <vt:lpstr>Fonts Used</vt:lpstr>
      </vt:variant>
      <vt:variant>
        <vt:i4>18</vt:i4>
      </vt:variant>
      <vt:variant>
        <vt:lpstr>Theme</vt:lpstr>
      </vt:variant>
      <vt:variant>
        <vt:i4>13</vt:i4>
      </vt:variant>
      <vt:variant>
        <vt:lpstr>Slide Titles</vt:lpstr>
      </vt:variant>
      <vt:variant>
        <vt:i4>75</vt:i4>
      </vt:variant>
    </vt:vector>
  </HeadingPairs>
  <TitlesOfParts>
    <vt:vector size="106" baseType="lpstr">
      <vt:lpstr>ＭＳ Ｐゴシック</vt:lpstr>
      <vt:lpstr>Arial</vt:lpstr>
      <vt:lpstr>Calibri</vt:lpstr>
      <vt:lpstr>Calibri Light</vt:lpstr>
      <vt:lpstr>Consolas</vt:lpstr>
      <vt:lpstr>Courier New</vt:lpstr>
      <vt:lpstr>Noto Serif</vt:lpstr>
      <vt:lpstr>Quattrocento Sans</vt:lpstr>
      <vt:lpstr>Raleway</vt:lpstr>
      <vt:lpstr>Raleway ExtraBold</vt:lpstr>
      <vt:lpstr>Raleway SemiBold</vt:lpstr>
      <vt:lpstr>Roboto Condensed</vt:lpstr>
      <vt:lpstr>Roboto Condensed Light</vt:lpstr>
      <vt:lpstr>Segoe UI</vt:lpstr>
      <vt:lpstr>Segoe UI Light</vt:lpstr>
      <vt:lpstr>Segoe UI Semibold</vt:lpstr>
      <vt:lpstr>Segoe UI Semilight</vt:lpstr>
      <vt:lpstr>Wingdings</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Architech2017</vt:lpstr>
      <vt:lpstr>2_Office Theme</vt:lpstr>
      <vt:lpstr>4_WHITE TEMPLATE</vt:lpstr>
      <vt:lpstr>3_Office Theme</vt:lpstr>
      <vt:lpstr>Kubernetes Hackfest Building Cloudy Applications </vt:lpstr>
      <vt:lpstr>Setting up you environment</vt:lpstr>
      <vt:lpstr>Agenda</vt:lpstr>
      <vt:lpstr>Hackfest Approach</vt:lpstr>
      <vt:lpstr>Objective By End of Day</vt:lpstr>
      <vt:lpstr>What we won’t cover</vt:lpstr>
      <vt:lpstr>Todo Application</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PowerPoint Presentation</vt:lpstr>
      <vt:lpstr>PowerPoint Presentation</vt:lpstr>
      <vt:lpstr>PowerPoint Presentation</vt:lpstr>
      <vt:lpstr>Azure Container Instance (ACI) Containers as a core Azure resource</vt:lpstr>
      <vt:lpstr>The ACI model: billing</vt:lpstr>
      <vt:lpstr>ACS Engine – Fully customized deployments</vt:lpstr>
      <vt:lpstr>Kubernetes Architecture</vt:lpstr>
      <vt:lpstr>Kubernetes Architecture Components</vt:lpstr>
      <vt:lpstr>Master Components</vt:lpstr>
      <vt:lpstr>Worker Node Components</vt:lpstr>
      <vt:lpstr>kubectl: CLI to run commands against a Kubernetes cluster </vt:lpstr>
      <vt:lpstr>Kubernetes Resources</vt:lpstr>
      <vt:lpstr>Pods</vt:lpstr>
      <vt:lpstr>Services</vt:lpstr>
      <vt:lpstr>Deployments and Replicasets</vt:lpstr>
      <vt:lpstr>Deployment Events</vt:lpstr>
      <vt:lpstr>Persistent Volumes</vt:lpstr>
      <vt:lpstr>Persistent Volume Claims</vt:lpstr>
      <vt:lpstr>Persistent Volume Claims</vt:lpstr>
      <vt:lpstr>Storage Class</vt:lpstr>
      <vt:lpstr>Default Storage Class for AKS</vt:lpstr>
      <vt:lpstr>Authentication/Authorization</vt:lpstr>
      <vt:lpstr>RBAC</vt:lpstr>
      <vt:lpstr>Ingress</vt:lpstr>
      <vt:lpstr>Ingress Rule</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Open Service Broker for Azure</vt:lpstr>
      <vt:lpstr>Draft: Streamlined Kubernetes Development</vt:lpstr>
      <vt:lpstr>brigade: event-driven scripting for kubernetes</vt:lpstr>
      <vt:lpstr>kashti: a dashboard for brigade projects</vt:lpstr>
      <vt:lpstr>Questions?</vt:lpstr>
      <vt:lpstr>WHO WE ARE</vt:lpstr>
      <vt:lpstr>PowerPoint Presentation</vt:lpstr>
      <vt:lpstr>PowerPoint Presentation</vt:lpstr>
      <vt:lpstr>PowerPoint Presentation</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206</cp:revision>
  <dcterms:modified xsi:type="dcterms:W3CDTF">2018-09-26T15:15:10Z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